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  <p:sldMasterId id="2147483777" r:id="rId2"/>
    <p:sldMasterId id="2147483796" r:id="rId3"/>
  </p:sldMasterIdLst>
  <p:notesMasterIdLst>
    <p:notesMasterId r:id="rId23"/>
  </p:notesMasterIdLst>
  <p:sldIdLst>
    <p:sldId id="2246" r:id="rId4"/>
    <p:sldId id="2265" r:id="rId5"/>
    <p:sldId id="2264" r:id="rId6"/>
    <p:sldId id="2255" r:id="rId7"/>
    <p:sldId id="2269" r:id="rId8"/>
    <p:sldId id="2282" r:id="rId9"/>
    <p:sldId id="2286" r:id="rId10"/>
    <p:sldId id="2283" r:id="rId11"/>
    <p:sldId id="2284" r:id="rId12"/>
    <p:sldId id="2285" r:id="rId13"/>
    <p:sldId id="2268" r:id="rId14"/>
    <p:sldId id="2274" r:id="rId15"/>
    <p:sldId id="2275" r:id="rId16"/>
    <p:sldId id="2439" r:id="rId17"/>
    <p:sldId id="2267" r:id="rId18"/>
    <p:sldId id="2507" r:id="rId19"/>
    <p:sldId id="2280" r:id="rId20"/>
    <p:sldId id="2506" r:id="rId21"/>
    <p:sldId id="2223" r:id="rId22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143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2286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3429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4572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5715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6858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8001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914400" algn="ctr" defTabSz="410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E65"/>
    <a:srgbClr val="F4F3F4"/>
    <a:srgbClr val="F8F8F8"/>
    <a:srgbClr val="CBC5C3"/>
    <a:srgbClr val="D9D9D9"/>
    <a:srgbClr val="FFFFFF"/>
    <a:srgbClr val="44546A"/>
    <a:srgbClr val="BD9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1064" autoAdjust="0"/>
  </p:normalViewPr>
  <p:slideViewPr>
    <p:cSldViewPr snapToGrid="0" snapToObjects="1">
      <p:cViewPr varScale="1">
        <p:scale>
          <a:sx n="96" d="100"/>
          <a:sy n="96" d="100"/>
        </p:scale>
        <p:origin x="990" y="96"/>
      </p:cViewPr>
      <p:guideLst>
        <p:guide orient="horz" pos="2172"/>
        <p:guide pos="38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03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939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6396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https://www.dropbox.com/request/Gu7L71UybY71o0JD1B8v</a:t>
            </a:r>
          </a:p>
          <a:p>
            <a:endParaRPr lang="hu-HU" dirty="0"/>
          </a:p>
          <a:p>
            <a:r>
              <a:rPr lang="en-GB" dirty="0"/>
              <a:t>CEU 2023 Fall - Dataviz with Python</a:t>
            </a:r>
            <a:endParaRPr lang="hu-HU" dirty="0"/>
          </a:p>
          <a:p>
            <a:endParaRPr lang="hu-HU" dirty="0"/>
          </a:p>
          <a:p>
            <a:r>
              <a:rPr lang="en-GB" dirty="0"/>
              <a:t>Please submit your personal project workbook as a </a:t>
            </a:r>
            <a:r>
              <a:rPr lang="en-GB" dirty="0" err="1"/>
              <a:t>Jupyter</a:t>
            </a:r>
            <a:r>
              <a:rPr lang="en-GB" dirty="0"/>
              <a:t> notebook (</a:t>
            </a:r>
            <a:r>
              <a:rPr lang="en-GB" dirty="0" err="1"/>
              <a:t>ipynb</a:t>
            </a:r>
            <a:r>
              <a:rPr lang="en-GB" dirty="0"/>
              <a:t>) file.</a:t>
            </a:r>
          </a:p>
          <a:p>
            <a:r>
              <a:rPr lang="en-GB" dirty="0"/>
              <a:t>Use the following naming standard: Your name - Your </a:t>
            </a:r>
            <a:r>
              <a:rPr lang="en-GB" dirty="0" err="1"/>
              <a:t>topic.ipynb</a:t>
            </a:r>
            <a:r>
              <a:rPr lang="en-GB" dirty="0"/>
              <a:t> </a:t>
            </a:r>
          </a:p>
          <a:p>
            <a:r>
              <a:rPr lang="en-GB" dirty="0"/>
              <a:t>Please remember that you MUST load your dataset from the public internet (for example from your </a:t>
            </a:r>
            <a:r>
              <a:rPr lang="en-GB" dirty="0" err="1"/>
              <a:t>Github</a:t>
            </a:r>
            <a:r>
              <a:rPr lang="en-GB" dirty="0"/>
              <a:t> or from our </a:t>
            </a:r>
            <a:r>
              <a:rPr lang="en-GB" dirty="0" err="1"/>
              <a:t>Github</a:t>
            </a:r>
            <a:r>
              <a:rPr lang="en-GB" dirty="0"/>
              <a:t>), otherwise we won't be able to run your notebook.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Official</a:t>
            </a:r>
            <a:r>
              <a:rPr lang="hu-HU" dirty="0"/>
              <a:t> </a:t>
            </a:r>
            <a:r>
              <a:rPr lang="hu-HU" dirty="0" err="1"/>
              <a:t>deadline</a:t>
            </a:r>
            <a:r>
              <a:rPr lang="hu-HU" dirty="0"/>
              <a:t> is December 8, </a:t>
            </a:r>
            <a:r>
              <a:rPr lang="hu-HU" dirty="0" err="1"/>
              <a:t>Friday</a:t>
            </a:r>
            <a:r>
              <a:rPr lang="hu-HU" dirty="0"/>
              <a:t>.</a:t>
            </a:r>
          </a:p>
          <a:p>
            <a:r>
              <a:rPr lang="hu-HU" dirty="0" err="1"/>
              <a:t>Dropbox</a:t>
            </a:r>
            <a:r>
              <a:rPr lang="hu-HU" dirty="0"/>
              <a:t> </a:t>
            </a:r>
            <a:r>
              <a:rPr lang="hu-HU" dirty="0" err="1"/>
              <a:t>deadline</a:t>
            </a:r>
            <a:r>
              <a:rPr lang="hu-HU" dirty="0"/>
              <a:t> is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December 9, 2am.</a:t>
            </a:r>
          </a:p>
          <a:p>
            <a:r>
              <a:rPr lang="hu-HU" dirty="0" err="1"/>
              <a:t>Late</a:t>
            </a:r>
            <a:r>
              <a:rPr lang="hu-HU" dirty="0"/>
              <a:t> </a:t>
            </a:r>
            <a:r>
              <a:rPr lang="hu-HU" dirty="0" err="1"/>
              <a:t>uploads</a:t>
            </a:r>
            <a:r>
              <a:rPr lang="hu-HU" dirty="0"/>
              <a:t> </a:t>
            </a:r>
            <a:r>
              <a:rPr lang="hu-HU" dirty="0" err="1"/>
              <a:t>allowed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2 more </a:t>
            </a:r>
            <a:r>
              <a:rPr lang="hu-HU" dirty="0" err="1"/>
              <a:t>days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914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emf"/><Relationship Id="rId4" Type="http://schemas.openxmlformats.org/officeDocument/2006/relationships/image" Target="../media/image1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emf"/><Relationship Id="rId4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rot="10800000">
            <a:off x="7566052" y="-19280"/>
            <a:ext cx="4625945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8546763"/>
              <a:gd name="connsiteY0" fmla="*/ 0 h 6871347"/>
              <a:gd name="connsiteX1" fmla="*/ 8546763 w 8546763"/>
              <a:gd name="connsiteY1" fmla="*/ 0 h 6871347"/>
              <a:gd name="connsiteX2" fmla="*/ 5352774 w 8546763"/>
              <a:gd name="connsiteY2" fmla="*/ 6871347 h 6871347"/>
              <a:gd name="connsiteX3" fmla="*/ 0 w 8546763"/>
              <a:gd name="connsiteY3" fmla="*/ 6857999 h 6871347"/>
              <a:gd name="connsiteX4" fmla="*/ 0 w 8546763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6763" h="6871347">
                <a:moveTo>
                  <a:pt x="0" y="0"/>
                </a:moveTo>
                <a:lnTo>
                  <a:pt x="8546763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E165-B1CB-4C4B-8055-FF1B6A1BDC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167" y="332213"/>
            <a:ext cx="2208516" cy="451202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566051" y="-62826"/>
            <a:ext cx="1727797" cy="6941576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1" y="2357365"/>
            <a:ext cx="8307788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76" y="4072003"/>
            <a:ext cx="7125758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0FAAB-3436-1741-97E8-2987027BE9A2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BEF4A6A-312F-774F-9FF0-3C66FD7CC42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E574038-34A2-964E-AB32-952E93898D4F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8F6C61-9228-D940-93A5-1F3BCC26EA1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96441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4FCA7638-6BA9-4D54-B35E-78531660D1B0}"/>
              </a:ext>
            </a:extLst>
          </p:cNvPr>
          <p:cNvSpPr/>
          <p:nvPr userDrawn="1"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6FA0BC-C193-4917-A008-1F567747FA54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9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46A20-BD0D-2645-9C6D-0E01818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07E73C30-D341-4941-A7A0-58F3BD1F91AA}"/>
              </a:ext>
            </a:extLst>
          </p:cNvPr>
          <p:cNvSpPr/>
          <p:nvPr userDrawn="1"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DE1FE-1AB8-4C14-8FBE-ACB5A88C3DEB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6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08F7D1-4F7E-6340-AACB-ACF11AD2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C06D1A0E-F6F7-42E4-A751-11892D4CD7F4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F24BCA-5544-4B64-8C51-332DF940771B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70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2D82E5-5894-044E-BFED-495627D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80F387C3-D339-46C2-900C-ED6E647C9E5F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F6E17-B5F5-436C-9F9F-8E2725CCCCB6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71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>
            <a:spLocks noChangeAspect="1"/>
          </p:cNvSpPr>
          <p:nvPr/>
        </p:nvSpPr>
        <p:spPr>
          <a:xfrm>
            <a:off x="11669369" y="6303680"/>
            <a:ext cx="396000" cy="39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/>
        </p:nvSpPr>
        <p:spPr>
          <a:xfrm>
            <a:off x="11705368" y="6339680"/>
            <a:ext cx="324001" cy="324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369" y="6303681"/>
            <a:ext cx="396000" cy="396000"/>
          </a:xfrm>
        </p:spPr>
        <p:txBody>
          <a:bodyPr anchor="ctr"/>
          <a:lstStyle>
            <a:lvl1pPr algn="ctr">
              <a:defRPr kumimoji="0" lang="hu-HU" sz="8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7907CA-1624-44B7-8FB9-2FA7D2843048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1E27168-DD4B-4E29-8D12-BD9CDAE299A8}"/>
              </a:ext>
            </a:extLst>
          </p:cNvPr>
          <p:cNvSpPr>
            <a:spLocks noChangeAspect="1"/>
          </p:cNvSpPr>
          <p:nvPr userDrawn="1"/>
        </p:nvSpPr>
        <p:spPr>
          <a:xfrm>
            <a:off x="11669369" y="6303680"/>
            <a:ext cx="396000" cy="39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85CA29AE-0F21-4BD8-A0B2-8611A10B763A}"/>
              </a:ext>
            </a:extLst>
          </p:cNvPr>
          <p:cNvSpPr>
            <a:spLocks noChangeAspect="1"/>
          </p:cNvSpPr>
          <p:nvPr userDrawn="1"/>
        </p:nvSpPr>
        <p:spPr>
          <a:xfrm>
            <a:off x="11705368" y="6339680"/>
            <a:ext cx="324001" cy="324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56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ext -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ts val="1800"/>
              </a:spcBef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07A76-0081-49EE-A23D-20F347EA4B4E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99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and text - B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C7384-44A7-4111-8814-C67DBBCF4EA5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81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es kis referenc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432579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458465"/>
            <a:ext cx="10786327" cy="318732"/>
          </a:xfrm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9DFEB-8F5A-4C99-8359-90E074E44665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991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85205-C73E-9840-A75F-46F8409A11BA}"/>
              </a:ext>
            </a:extLst>
          </p:cNvPr>
          <p:cNvSpPr/>
          <p:nvPr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E855B-0625-7E46-AF96-91351538A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02" y="5913885"/>
            <a:ext cx="2535193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FD779-292F-F942-89FB-DCF73E959310}"/>
              </a:ext>
            </a:extLst>
          </p:cNvPr>
          <p:cNvSpPr txBox="1"/>
          <p:nvPr/>
        </p:nvSpPr>
        <p:spPr>
          <a:xfrm>
            <a:off x="0" y="30135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808740-0D27-4344-AF97-F6F2C73EE0E2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61922A-B841-494A-9347-9F948ED2DA6B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B7648-ADE9-4F4A-BDD0-2F5B2B841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02" y="5913885"/>
            <a:ext cx="2535193" cy="75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38083-6ADC-4291-BE3A-3C3FCF09845A}"/>
              </a:ext>
            </a:extLst>
          </p:cNvPr>
          <p:cNvSpPr txBox="1"/>
          <p:nvPr userDrawn="1"/>
        </p:nvSpPr>
        <p:spPr>
          <a:xfrm>
            <a:off x="0" y="30135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5288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94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1504" y="2329683"/>
            <a:ext cx="727782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65374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85205-C73E-9840-A75F-46F8409A11B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00CFA2-5490-E247-9B7E-F204194B7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/>
              <a:t>Thank You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165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>
            <a:off x="6777991" y="-31354"/>
            <a:ext cx="5414009" cy="6941576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56" y="2603887"/>
            <a:ext cx="7971159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572" y="4296753"/>
            <a:ext cx="6585125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695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 userDrawn="1"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7"/>
            <a:ext cx="4965177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62AE0C-B8DD-4F41-8FE4-D943E1DD6E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2299" y="1350619"/>
            <a:ext cx="3881790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FC158D-BF3A-414A-8240-8C59B2018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19" y="987927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A96BBA-70E4-414A-AD63-3A1D11ABC0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6331" y="2038945"/>
            <a:ext cx="4932263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BEE845-399D-3640-9DFF-767F7FC0A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132" y="2401637"/>
            <a:ext cx="385595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AEA18D-E0C9-D44D-9573-F5B8515DF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2853" y="203894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D61CE1A-3999-294C-850F-57D10C024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08132" y="3094855"/>
            <a:ext cx="4917228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D51E67B-AFA1-7B41-9C99-10FBBD6FA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9934" y="3457547"/>
            <a:ext cx="3871404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0E1A83D-F0B5-0147-B77B-40F3E6A0F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4654" y="309485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40F4429-A993-FD44-94CC-EE07899630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6852" y="414114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5DF47ED-5365-1E43-BBFA-E82EB8D949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8653" y="450383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53B39E8-7416-AE40-9C69-41DBB12266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33374" y="414114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29E3D5E-F354-7741-81CD-F599A71B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6331" y="519705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EAD2AEA-EE6A-EE45-BBFB-33F75BFC0C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8132" y="555974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0CF9408-18D1-724D-A7AD-1A5BF227F1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2853" y="519705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55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B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 userDrawn="1"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6"/>
            <a:ext cx="5849223" cy="4589089"/>
          </a:xfrm>
          <a:noFill/>
        </p:spPr>
        <p:txBody>
          <a:bodyPr anchor="t">
            <a:normAutofit/>
          </a:bodyPr>
          <a:lstStyle>
            <a:lvl1pPr marL="469900" marR="0" indent="-45720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  <a:lvl2pPr marL="457200" indent="0">
              <a:buNone/>
              <a:defRPr sz="20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8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onal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 userDrawn="1"/>
        </p:nvSpPr>
        <p:spPr>
          <a:xfrm>
            <a:off x="1" y="-10920"/>
            <a:ext cx="12191998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 userDrawn="1"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 userDrawn="1"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1" y="-24171"/>
            <a:ext cx="12191999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D9E800C-8BB8-3849-BC7B-B2091CDAA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06" y="618427"/>
            <a:ext cx="1800000" cy="1800000"/>
          </a:xfrm>
          <a:effectLst>
            <a:outerShdw blurRad="762000" dist="38100" dir="2700000" algn="tl" rotWithShape="0">
              <a:schemeClr val="bg1"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hu-HU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79AA1A-A813-D741-9BBF-AC1E71AA4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4697" y="536859"/>
            <a:ext cx="6847538" cy="984700"/>
          </a:xfrm>
        </p:spPr>
        <p:txBody>
          <a:bodyPr anchor="b"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Név</a:t>
            </a:r>
            <a:endParaRPr lang="hu-HU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BF1A3AF-DF01-BE4C-9AD0-8E1BB5FC1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4696" y="1561669"/>
            <a:ext cx="6847538" cy="507668"/>
          </a:xfrm>
        </p:spPr>
        <p:txBody>
          <a:bodyPr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 err="1"/>
              <a:t>email@biconsulting.hu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0257-E575-F248-A44C-9740640C3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6847540" cy="441790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73A4EB-5B55-D249-9418-C109B3ED27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13" y="6371726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9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0828" y="2329683"/>
            <a:ext cx="8836131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9059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ic title -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 userDrawn="1"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 userDrawn="1"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8" y="2329683"/>
            <a:ext cx="9966978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853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12082"/>
            <a:ext cx="12239801" cy="689424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E2ACD3-1FAA-FC49-AB82-D7233E709CC6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1E7127-3AE4-8441-B3E4-2E96E9AE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0525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-2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2C13-C79F-9F46-83F9-2D7FDC8FDAC4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46A20-BD0D-2645-9C6D-0E01818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9374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6225F6-CCDF-F847-9005-05209A47CF1F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08F7D1-4F7E-6340-AACB-ACF11AD2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842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 - circles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 userDrawn="1"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 userDrawn="1"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 userDrawn="1"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 userDrawn="1"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0636" y="2329683"/>
            <a:ext cx="862996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 userDrawn="1"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 userDrawn="1"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645396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29EBD8-7694-B443-8CF7-116C889ACF2A}"/>
              </a:ext>
            </a:extLst>
          </p:cNvPr>
          <p:cNvSpPr/>
          <p:nvPr/>
        </p:nvSpPr>
        <p:spPr>
          <a:xfrm rot="10800000">
            <a:off x="0" y="0"/>
            <a:ext cx="12239800" cy="68821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 userDrawn="1"/>
        </p:nvSpPr>
        <p:spPr>
          <a:xfrm>
            <a:off x="0" y="0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A62D1-29F5-9942-93D9-7AD3DC133D5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2D82E5-5894-044E-BFED-495627D9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842185"/>
            <a:ext cx="12239801" cy="1173631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8062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60606" y="795226"/>
            <a:ext cx="10786327" cy="5275373"/>
          </a:xfrm>
        </p:spPr>
        <p:txBody>
          <a:bodyPr anchor="t" anchorCtr="0"/>
          <a:lstStyle>
            <a:lvl1pPr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606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85F09-C269-1347-A42C-735F0FC1012D}"/>
              </a:ext>
            </a:extLst>
          </p:cNvPr>
          <p:cNvSpPr>
            <a:spLocks noChangeAspect="1"/>
          </p:cNvSpPr>
          <p:nvPr userDrawn="1"/>
        </p:nvSpPr>
        <p:spPr>
          <a:xfrm>
            <a:off x="11669369" y="6303680"/>
            <a:ext cx="396000" cy="3960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E5370C9-BB2B-3445-8CA2-9C8684E4B0CD}"/>
              </a:ext>
            </a:extLst>
          </p:cNvPr>
          <p:cNvSpPr>
            <a:spLocks noChangeAspect="1"/>
          </p:cNvSpPr>
          <p:nvPr userDrawn="1"/>
        </p:nvSpPr>
        <p:spPr>
          <a:xfrm>
            <a:off x="11705368" y="6339680"/>
            <a:ext cx="324001" cy="324000"/>
          </a:xfrm>
          <a:prstGeom prst="ellipse">
            <a:avLst/>
          </a:prstGeom>
          <a:solidFill>
            <a:schemeClr val="bg1">
              <a:alpha val="76000"/>
            </a:schemeClr>
          </a:solidFill>
          <a:ln w="381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A2F6EAE-97FD-1947-B338-C9FAE428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369" y="6303681"/>
            <a:ext cx="396000" cy="396000"/>
          </a:xfrm>
        </p:spPr>
        <p:txBody>
          <a:bodyPr anchor="ctr"/>
          <a:lstStyle>
            <a:lvl1pPr algn="ctr">
              <a:defRPr kumimoji="0" lang="hu-HU" sz="800" b="1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85780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text -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/>
          <a:lstStyle>
            <a:lvl1pPr>
              <a:lnSpc>
                <a:spcPct val="100000"/>
              </a:lnSpc>
              <a:spcBef>
                <a:spcPts val="1800"/>
              </a:spcBef>
              <a:defRPr sz="32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8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4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44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text - B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275373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201197"/>
            <a:ext cx="10786327" cy="576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897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es kis referenc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E91A-03D6-0646-8370-2E447715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-8360"/>
            <a:ext cx="12195313" cy="532748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45244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32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4A6D3F59-5081-1641-8C7A-014687A48F24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02837" y="795226"/>
            <a:ext cx="10786327" cy="5432579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defRPr sz="2800" b="0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24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20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2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u-H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DBE02C-60E6-4148-BE66-7079052704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837" y="6458465"/>
            <a:ext cx="10786327" cy="318732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49BC6-7EB4-8344-A553-EAE7C52E9F6D}"/>
              </a:ext>
            </a:extLst>
          </p:cNvPr>
          <p:cNvSpPr/>
          <p:nvPr userDrawn="1"/>
        </p:nvSpPr>
        <p:spPr>
          <a:xfrm>
            <a:off x="0" y="520158"/>
            <a:ext cx="10445012" cy="4571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33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94A97DD3-8033-D340-B873-174EA8A02C08}"/>
              </a:ext>
            </a:extLst>
          </p:cNvPr>
          <p:cNvSpPr/>
          <p:nvPr userDrawn="1"/>
        </p:nvSpPr>
        <p:spPr>
          <a:xfrm>
            <a:off x="0" y="6968"/>
            <a:ext cx="12239801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85205-C73E-9840-A75F-46F8409A11BA}"/>
              </a:ext>
            </a:extLst>
          </p:cNvPr>
          <p:cNvSpPr/>
          <p:nvPr userDrawn="1"/>
        </p:nvSpPr>
        <p:spPr>
          <a:xfrm>
            <a:off x="-1" y="2695997"/>
            <a:ext cx="12239800" cy="1466005"/>
          </a:xfrm>
          <a:prstGeom prst="rect">
            <a:avLst/>
          </a:prstGeom>
          <a:solidFill>
            <a:schemeClr val="accent5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E855B-0625-7E46-AF96-91351538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2302" y="5913885"/>
            <a:ext cx="2535193" cy="75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FD779-292F-F942-89FB-DCF73E959310}"/>
              </a:ext>
            </a:extLst>
          </p:cNvPr>
          <p:cNvSpPr txBox="1"/>
          <p:nvPr userDrawn="1"/>
        </p:nvSpPr>
        <p:spPr>
          <a:xfrm>
            <a:off x="0" y="30135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1117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4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rot="10800000">
            <a:off x="7566052" y="-19280"/>
            <a:ext cx="4625945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8546763"/>
              <a:gd name="connsiteY0" fmla="*/ 0 h 6871347"/>
              <a:gd name="connsiteX1" fmla="*/ 8546763 w 8546763"/>
              <a:gd name="connsiteY1" fmla="*/ 0 h 6871347"/>
              <a:gd name="connsiteX2" fmla="*/ 5352774 w 8546763"/>
              <a:gd name="connsiteY2" fmla="*/ 6871347 h 6871347"/>
              <a:gd name="connsiteX3" fmla="*/ 0 w 8546763"/>
              <a:gd name="connsiteY3" fmla="*/ 6857999 h 6871347"/>
              <a:gd name="connsiteX4" fmla="*/ 0 w 8546763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6763" h="6871347">
                <a:moveTo>
                  <a:pt x="0" y="0"/>
                </a:moveTo>
                <a:lnTo>
                  <a:pt x="8546763" y="0"/>
                </a:lnTo>
                <a:lnTo>
                  <a:pt x="5352774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8E165-B1CB-4C4B-8055-FF1B6A1BD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167" y="332213"/>
            <a:ext cx="2208516" cy="451202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7566051" y="-62826"/>
            <a:ext cx="1727797" cy="6941576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61" y="2357365"/>
            <a:ext cx="8307788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76" y="4072003"/>
            <a:ext cx="7125758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0FAAB-3436-1741-97E8-2987027BE9A2}"/>
              </a:ext>
            </a:extLst>
          </p:cNvPr>
          <p:cNvGrpSpPr/>
          <p:nvPr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BEF4A6A-312F-774F-9FF0-3C66FD7CC42B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E574038-34A2-964E-AB32-952E93898D4F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8F6C61-9228-D940-93A5-1F3BCC26EA1A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069802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 - 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1504" y="2329683"/>
            <a:ext cx="727782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063488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 - circles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6">
            <a:extLst>
              <a:ext uri="{FF2B5EF4-FFF2-40B4-BE49-F238E27FC236}">
                <a16:creationId xmlns:a16="http://schemas.microsoft.com/office/drawing/2014/main" id="{202008F0-944C-0E4E-B8A8-770D14617DD3}"/>
              </a:ext>
            </a:extLst>
          </p:cNvPr>
          <p:cNvSpPr/>
          <p:nvPr/>
        </p:nvSpPr>
        <p:spPr>
          <a:xfrm>
            <a:off x="-6569" y="-1"/>
            <a:ext cx="10234902" cy="6890864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86285"/>
              <a:gd name="connsiteX1" fmla="*/ 7882391 w 7882391"/>
              <a:gd name="connsiteY1" fmla="*/ 0 h 6886285"/>
              <a:gd name="connsiteX2" fmla="*/ 5781275 w 7882391"/>
              <a:gd name="connsiteY2" fmla="*/ 6886285 h 6886285"/>
              <a:gd name="connsiteX3" fmla="*/ 0 w 7882391"/>
              <a:gd name="connsiteY3" fmla="*/ 6857999 h 6886285"/>
              <a:gd name="connsiteX4" fmla="*/ 0 w 7882391"/>
              <a:gd name="connsiteY4" fmla="*/ 0 h 6886285"/>
              <a:gd name="connsiteX0" fmla="*/ 0 w 7882391"/>
              <a:gd name="connsiteY0" fmla="*/ 0 h 6859468"/>
              <a:gd name="connsiteX1" fmla="*/ 7882391 w 7882391"/>
              <a:gd name="connsiteY1" fmla="*/ 0 h 6859468"/>
              <a:gd name="connsiteX2" fmla="*/ 5787238 w 7882391"/>
              <a:gd name="connsiteY2" fmla="*/ 6859468 h 6859468"/>
              <a:gd name="connsiteX3" fmla="*/ 0 w 7882391"/>
              <a:gd name="connsiteY3" fmla="*/ 6857999 h 6859468"/>
              <a:gd name="connsiteX4" fmla="*/ 0 w 7882391"/>
              <a:gd name="connsiteY4" fmla="*/ 0 h 68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9468">
                <a:moveTo>
                  <a:pt x="0" y="0"/>
                </a:moveTo>
                <a:lnTo>
                  <a:pt x="7882391" y="0"/>
                </a:lnTo>
                <a:lnTo>
                  <a:pt x="5787238" y="6859468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3" y="2303584"/>
            <a:ext cx="9354406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7524438" y="-20747"/>
            <a:ext cx="4667547" cy="693741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785098 w 9135234"/>
              <a:gd name="connsiteY0" fmla="*/ 0 h 6890879"/>
              <a:gd name="connsiteX1" fmla="*/ 9135234 w 9135234"/>
              <a:gd name="connsiteY1" fmla="*/ 5827 h 6890879"/>
              <a:gd name="connsiteX2" fmla="*/ 9135234 w 9135234"/>
              <a:gd name="connsiteY2" fmla="*/ 6863828 h 6890879"/>
              <a:gd name="connsiteX3" fmla="*/ 0 w 9135234"/>
              <a:gd name="connsiteY3" fmla="*/ 6890879 h 6890879"/>
              <a:gd name="connsiteX4" fmla="*/ 3785098 w 9135234"/>
              <a:gd name="connsiteY4" fmla="*/ 0 h 6890879"/>
              <a:gd name="connsiteX0" fmla="*/ 7261586 w 12611722"/>
              <a:gd name="connsiteY0" fmla="*/ 0 h 6915077"/>
              <a:gd name="connsiteX1" fmla="*/ 12611722 w 12611722"/>
              <a:gd name="connsiteY1" fmla="*/ 5827 h 6915077"/>
              <a:gd name="connsiteX2" fmla="*/ 12611722 w 12611722"/>
              <a:gd name="connsiteY2" fmla="*/ 6863828 h 6915077"/>
              <a:gd name="connsiteX3" fmla="*/ 0 w 12611722"/>
              <a:gd name="connsiteY3" fmla="*/ 6915077 h 6915077"/>
              <a:gd name="connsiteX4" fmla="*/ 7261586 w 12611722"/>
              <a:gd name="connsiteY4" fmla="*/ 0 h 69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722" h="6915077">
                <a:moveTo>
                  <a:pt x="7261586" y="0"/>
                </a:moveTo>
                <a:lnTo>
                  <a:pt x="12611722" y="5827"/>
                </a:lnTo>
                <a:lnTo>
                  <a:pt x="12611722" y="6863828"/>
                </a:lnTo>
                <a:lnTo>
                  <a:pt x="0" y="6915077"/>
                </a:lnTo>
                <a:lnTo>
                  <a:pt x="72615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7477041" y="-20749"/>
            <a:ext cx="2771915" cy="6971807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20636" y="2329683"/>
            <a:ext cx="8629966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6C850-1285-F445-B74E-D3C4769072CE}"/>
              </a:ext>
            </a:extLst>
          </p:cNvPr>
          <p:cNvGrpSpPr/>
          <p:nvPr/>
        </p:nvGrpSpPr>
        <p:grpSpPr>
          <a:xfrm>
            <a:off x="9459854" y="3421312"/>
            <a:ext cx="3960000" cy="5673803"/>
            <a:chOff x="9459854" y="3421312"/>
            <a:chExt cx="3960000" cy="5673803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E51BFAD-D695-C14A-B433-91A71830A55B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0683581" y="3421312"/>
              <a:ext cx="2160000" cy="21600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2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487E386-6A93-2841-9D2F-1A1F5AD814BC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11315833" y="4895270"/>
              <a:ext cx="1310400" cy="1310400"/>
            </a:xfrm>
            <a:prstGeom prst="arc">
              <a:avLst>
                <a:gd name="adj1" fmla="val 20927165"/>
                <a:gd name="adj2" fmla="val 13113890"/>
              </a:avLst>
            </a:prstGeom>
            <a:ln w="101600">
              <a:solidFill>
                <a:schemeClr val="accent3">
                  <a:lumMod val="5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3D1986-6B9E-0540-88CB-D20DE59EC60A}"/>
                </a:ext>
              </a:extLst>
            </p:cNvPr>
            <p:cNvSpPr>
              <a:spLocks noChangeAspect="1"/>
            </p:cNvSpPr>
            <p:nvPr/>
          </p:nvSpPr>
          <p:spPr>
            <a:xfrm rot="4563474">
              <a:off x="9459854" y="5135115"/>
              <a:ext cx="3960000" cy="3960000"/>
            </a:xfrm>
            <a:prstGeom prst="arc">
              <a:avLst>
                <a:gd name="adj1" fmla="val 6523833"/>
                <a:gd name="adj2" fmla="val 13113890"/>
              </a:avLst>
            </a:prstGeom>
            <a:ln w="203200">
              <a:solidFill>
                <a:schemeClr val="accent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7776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>
            <a:off x="6777991" y="-31354"/>
            <a:ext cx="5414009" cy="6941576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3DD61B-B49E-8C43-AD6B-644525875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276" y="280416"/>
            <a:ext cx="2601460" cy="720000"/>
          </a:xfrm>
          <a:prstGeom prst="rect">
            <a:avLst/>
          </a:prstGeom>
        </p:spPr>
      </p:pic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56" y="2603887"/>
            <a:ext cx="7971159" cy="1671093"/>
          </a:xfrm>
        </p:spPr>
        <p:txBody>
          <a:bodyPr anchor="t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2253213-4E87-8F49-B8FA-FE7D99F4D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572" y="4296753"/>
            <a:ext cx="6585125" cy="1173662"/>
          </a:xfrm>
        </p:spPr>
        <p:txBody>
          <a:bodyPr anchor="t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8DF8E114-08B7-4D77-B191-A93E76AD8985}"/>
              </a:ext>
            </a:extLst>
          </p:cNvPr>
          <p:cNvSpPr/>
          <p:nvPr userDrawn="1"/>
        </p:nvSpPr>
        <p:spPr>
          <a:xfrm>
            <a:off x="6777991" y="-31354"/>
            <a:ext cx="5414009" cy="6941576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153214 w 8503350"/>
              <a:gd name="connsiteY0" fmla="*/ 0 h 6867146"/>
              <a:gd name="connsiteX1" fmla="*/ 8503350 w 8503350"/>
              <a:gd name="connsiteY1" fmla="*/ 5827 h 6867146"/>
              <a:gd name="connsiteX2" fmla="*/ 8503350 w 8503350"/>
              <a:gd name="connsiteY2" fmla="*/ 6863828 h 6867146"/>
              <a:gd name="connsiteX3" fmla="*/ 0 w 8503350"/>
              <a:gd name="connsiteY3" fmla="*/ 6867146 h 6867146"/>
              <a:gd name="connsiteX4" fmla="*/ 3153214 w 8503350"/>
              <a:gd name="connsiteY4" fmla="*/ 0 h 6867146"/>
              <a:gd name="connsiteX0" fmla="*/ 5007463 w 8503350"/>
              <a:gd name="connsiteY0" fmla="*/ 6310 h 6861319"/>
              <a:gd name="connsiteX1" fmla="*/ 8503350 w 8503350"/>
              <a:gd name="connsiteY1" fmla="*/ 0 h 6861319"/>
              <a:gd name="connsiteX2" fmla="*/ 8503350 w 8503350"/>
              <a:gd name="connsiteY2" fmla="*/ 6858001 h 6861319"/>
              <a:gd name="connsiteX3" fmla="*/ 0 w 8503350"/>
              <a:gd name="connsiteY3" fmla="*/ 6861319 h 6861319"/>
              <a:gd name="connsiteX4" fmla="*/ 5007463 w 8503350"/>
              <a:gd name="connsiteY4" fmla="*/ 6310 h 6861319"/>
              <a:gd name="connsiteX0" fmla="*/ 3198440 w 6694327"/>
              <a:gd name="connsiteY0" fmla="*/ 6310 h 6873456"/>
              <a:gd name="connsiteX1" fmla="*/ 6694327 w 6694327"/>
              <a:gd name="connsiteY1" fmla="*/ 0 h 6873456"/>
              <a:gd name="connsiteX2" fmla="*/ 6694327 w 6694327"/>
              <a:gd name="connsiteY2" fmla="*/ 6858001 h 6873456"/>
              <a:gd name="connsiteX3" fmla="*/ 0 w 6694327"/>
              <a:gd name="connsiteY3" fmla="*/ 6873456 h 6873456"/>
              <a:gd name="connsiteX4" fmla="*/ 3198440 w 6694327"/>
              <a:gd name="connsiteY4" fmla="*/ 6310 h 6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4327" h="6873456">
                <a:moveTo>
                  <a:pt x="3198440" y="6310"/>
                </a:moveTo>
                <a:lnTo>
                  <a:pt x="6694327" y="0"/>
                </a:lnTo>
                <a:lnTo>
                  <a:pt x="6694327" y="6858001"/>
                </a:lnTo>
                <a:lnTo>
                  <a:pt x="0" y="6873456"/>
                </a:lnTo>
                <a:lnTo>
                  <a:pt x="3198440" y="6310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hteck 6">
            <a:extLst>
              <a:ext uri="{FF2B5EF4-FFF2-40B4-BE49-F238E27FC236}">
                <a16:creationId xmlns:a16="http://schemas.microsoft.com/office/drawing/2014/main" id="{8FCFF971-2896-4D11-A4F5-44FC7701D56F}"/>
              </a:ext>
            </a:extLst>
          </p:cNvPr>
          <p:cNvSpPr/>
          <p:nvPr userDrawn="1"/>
        </p:nvSpPr>
        <p:spPr>
          <a:xfrm>
            <a:off x="1" y="-3362"/>
            <a:ext cx="9352012" cy="6898030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702161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71347">
                <a:moveTo>
                  <a:pt x="0" y="0"/>
                </a:moveTo>
                <a:lnTo>
                  <a:pt x="7882391" y="0"/>
                </a:lnTo>
                <a:lnTo>
                  <a:pt x="5702161" y="6871347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88BF4925-010F-43B2-A044-B4895CAEDCC9}"/>
              </a:ext>
            </a:extLst>
          </p:cNvPr>
          <p:cNvSpPr/>
          <p:nvPr userDrawn="1"/>
        </p:nvSpPr>
        <p:spPr>
          <a:xfrm flipV="1">
            <a:off x="6755247" y="-25135"/>
            <a:ext cx="2596766" cy="694157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6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7"/>
            <a:ext cx="4965177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B62AE0C-B8DD-4F41-8FE4-D943E1DD6E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2299" y="1350619"/>
            <a:ext cx="3881790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FC158D-BF3A-414A-8240-8C59B20185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19" y="987927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A96BBA-70E4-414A-AD63-3A1D11ABC0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6331" y="2038945"/>
            <a:ext cx="4932263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BEE845-399D-3640-9DFF-767F7FC0A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132" y="2401637"/>
            <a:ext cx="385595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FAEA18D-E0C9-D44D-9573-F5B8515DFA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2853" y="203894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D61CE1A-3999-294C-850F-57D10C024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08132" y="3094855"/>
            <a:ext cx="4917228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D51E67B-AFA1-7B41-9C99-10FBBD6FA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9934" y="3457547"/>
            <a:ext cx="3871404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0E1A83D-F0B5-0147-B77B-40F3E6A0F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4654" y="3094855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40F4429-A993-FD44-94CC-EE07899630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6852" y="414114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D5DF47ED-5365-1E43-BBFA-E82EB8D949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8653" y="450383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53B39E8-7416-AE40-9C69-41DBB12266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33374" y="414114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29E3D5E-F354-7741-81CD-F599A71B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96331" y="5197052"/>
            <a:ext cx="4965176" cy="360000"/>
          </a:xfrm>
          <a:noFill/>
        </p:spPr>
        <p:txBody>
          <a:bodyPr anchor="ctr">
            <a:normAutofit/>
          </a:bodyPr>
          <a:lstStyle>
            <a:lvl1pPr marL="1270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5EAD2AEA-EE6A-EE45-BBFB-33F75BFC0C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08132" y="5559744"/>
            <a:ext cx="3885437" cy="360000"/>
          </a:xfrm>
          <a:noFill/>
        </p:spPr>
        <p:txBody>
          <a:bodyPr anchor="ctr">
            <a:noAutofit/>
          </a:bodyPr>
          <a:lstStyle>
            <a:lvl1pPr marL="188913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marL="188913" marR="0" lvl="0" indent="0" algn="l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0CF9408-18D1-724D-A7AD-1A5BF227F1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2853" y="5197052"/>
            <a:ext cx="504000" cy="360000"/>
          </a:xfrm>
          <a:noFill/>
        </p:spPr>
        <p:txBody>
          <a:bodyPr anchor="ctr">
            <a:noAutofit/>
          </a:bodyPr>
          <a:lstStyle>
            <a:lvl1pPr marL="12700" marR="0" indent="0" algn="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66E127-33AF-456F-99D9-F53119F8B77E}"/>
              </a:ext>
            </a:extLst>
          </p:cNvPr>
          <p:cNvSpPr/>
          <p:nvPr userDrawn="1"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7A4DF-590A-47DF-A9EB-F5314ACC4D7F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AF2721-06A7-4704-AF8A-25606381818D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4" name="Right Triangle 46">
              <a:extLst>
                <a:ext uri="{FF2B5EF4-FFF2-40B4-BE49-F238E27FC236}">
                  <a16:creationId xmlns:a16="http://schemas.microsoft.com/office/drawing/2014/main" id="{D5480B15-3166-4A82-BCAC-E1A2ED417218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Line">
            <a:extLst>
              <a:ext uri="{FF2B5EF4-FFF2-40B4-BE49-F238E27FC236}">
                <a16:creationId xmlns:a16="http://schemas.microsoft.com/office/drawing/2014/main" id="{87AD99D4-1513-440C-BD96-3570039E35B0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hteck 6">
            <a:extLst>
              <a:ext uri="{FF2B5EF4-FFF2-40B4-BE49-F238E27FC236}">
                <a16:creationId xmlns:a16="http://schemas.microsoft.com/office/drawing/2014/main" id="{AABD42B7-C7C2-40A9-91E5-D357FE61CD77}"/>
              </a:ext>
            </a:extLst>
          </p:cNvPr>
          <p:cNvSpPr/>
          <p:nvPr userDrawn="1"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feld 24">
            <a:extLst>
              <a:ext uri="{FF2B5EF4-FFF2-40B4-BE49-F238E27FC236}">
                <a16:creationId xmlns:a16="http://schemas.microsoft.com/office/drawing/2014/main" id="{DD51757E-86F4-44E1-BD03-7300D18DD34F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84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_B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Line">
            <a:extLst>
              <a:ext uri="{FF2B5EF4-FFF2-40B4-BE49-F238E27FC236}">
                <a16:creationId xmlns:a16="http://schemas.microsoft.com/office/drawing/2014/main" id="{91A6AB0F-3284-DC42-ACBE-F8B7EB8ECD8B}"/>
              </a:ext>
            </a:extLst>
          </p:cNvPr>
          <p:cNvSpPr/>
          <p:nvPr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hteck 6">
            <a:extLst>
              <a:ext uri="{FF2B5EF4-FFF2-40B4-BE49-F238E27FC236}">
                <a16:creationId xmlns:a16="http://schemas.microsoft.com/office/drawing/2014/main" id="{EAA6369D-FE2B-D94B-9692-265258023922}"/>
              </a:ext>
            </a:extLst>
          </p:cNvPr>
          <p:cNvSpPr/>
          <p:nvPr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7BC6F5-4781-4044-A8E6-C2CEE10F6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0496" y="987926"/>
            <a:ext cx="5849223" cy="4589089"/>
          </a:xfrm>
          <a:noFill/>
        </p:spPr>
        <p:txBody>
          <a:bodyPr anchor="t">
            <a:normAutofit/>
          </a:bodyPr>
          <a:lstStyle>
            <a:lvl1pPr marL="469900" marR="0" indent="-45720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  <a:lvl2pPr marL="457200" indent="0"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2743BE22-1CAC-FC49-A7F7-3FE6AE20740D}"/>
              </a:ext>
            </a:extLst>
          </p:cNvPr>
          <p:cNvSpPr txBox="1"/>
          <p:nvPr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303243-B0F2-4A1B-ABAF-95A908CE5703}"/>
              </a:ext>
            </a:extLst>
          </p:cNvPr>
          <p:cNvSpPr/>
          <p:nvPr userDrawn="1"/>
        </p:nvSpPr>
        <p:spPr>
          <a:xfrm>
            <a:off x="0" y="-10920"/>
            <a:ext cx="12191999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D4EF16-5FB1-41E5-9033-7B1C8ED0E55A}"/>
              </a:ext>
            </a:extLst>
          </p:cNvPr>
          <p:cNvGrpSpPr/>
          <p:nvPr userDrawn="1"/>
        </p:nvGrpSpPr>
        <p:grpSpPr>
          <a:xfrm rot="10800000">
            <a:off x="-1" y="-24163"/>
            <a:ext cx="3319033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3093FC-68E1-4FB8-981D-C23B049486C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3" name="Right Triangle 46">
              <a:extLst>
                <a:ext uri="{FF2B5EF4-FFF2-40B4-BE49-F238E27FC236}">
                  <a16:creationId xmlns:a16="http://schemas.microsoft.com/office/drawing/2014/main" id="{B1AAA993-B130-4DF1-9FED-96B1ECA1197C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Line">
            <a:extLst>
              <a:ext uri="{FF2B5EF4-FFF2-40B4-BE49-F238E27FC236}">
                <a16:creationId xmlns:a16="http://schemas.microsoft.com/office/drawing/2014/main" id="{DC33C36A-17F4-40B4-902D-841B99F5A490}"/>
              </a:ext>
            </a:extLst>
          </p:cNvPr>
          <p:cNvSpPr/>
          <p:nvPr userDrawn="1"/>
        </p:nvSpPr>
        <p:spPr>
          <a:xfrm flipV="1">
            <a:off x="3300853" y="-33478"/>
            <a:ext cx="29980" cy="6882165"/>
          </a:xfrm>
          <a:prstGeom prst="line">
            <a:avLst/>
          </a:prstGeom>
          <a:ln w="1016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A3BC0153-295B-43CB-8592-DD32AE4607D6}"/>
              </a:ext>
            </a:extLst>
          </p:cNvPr>
          <p:cNvSpPr/>
          <p:nvPr userDrawn="1"/>
        </p:nvSpPr>
        <p:spPr>
          <a:xfrm>
            <a:off x="-2" y="-24164"/>
            <a:ext cx="12192002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feld 24">
            <a:extLst>
              <a:ext uri="{FF2B5EF4-FFF2-40B4-BE49-F238E27FC236}">
                <a16:creationId xmlns:a16="http://schemas.microsoft.com/office/drawing/2014/main" id="{513DD02A-6757-4461-A43E-BE40283FCE35}"/>
              </a:ext>
            </a:extLst>
          </p:cNvPr>
          <p:cNvSpPr txBox="1"/>
          <p:nvPr userDrawn="1"/>
        </p:nvSpPr>
        <p:spPr>
          <a:xfrm>
            <a:off x="26484" y="2878854"/>
            <a:ext cx="324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0" dirty="0">
                <a:solidFill>
                  <a:srgbClr val="FFFFFF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Agenda</a:t>
            </a:r>
            <a:endParaRPr lang="de-DE" sz="3200" b="0" i="0" dirty="0">
              <a:solidFill>
                <a:srgbClr val="FFFFFF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3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al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55BBE5F-2094-B54F-9273-2CE3FCDEFD02}"/>
              </a:ext>
            </a:extLst>
          </p:cNvPr>
          <p:cNvSpPr/>
          <p:nvPr/>
        </p:nvSpPr>
        <p:spPr>
          <a:xfrm>
            <a:off x="1" y="-10920"/>
            <a:ext cx="12191998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05747CC-B034-3C43-8A4F-ABBB64EC20AF}"/>
              </a:ext>
            </a:extLst>
          </p:cNvPr>
          <p:cNvGrpSpPr/>
          <p:nvPr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29EBD8-7694-B443-8CF7-116C889ACF2A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1F06F251-9C14-FA44-8346-EC6A395B8B0D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ine">
            <a:extLst>
              <a:ext uri="{FF2B5EF4-FFF2-40B4-BE49-F238E27FC236}">
                <a16:creationId xmlns:a16="http://schemas.microsoft.com/office/drawing/2014/main" id="{43A5BBB4-A859-0044-A624-1283D8461B5D}"/>
              </a:ext>
            </a:extLst>
          </p:cNvPr>
          <p:cNvSpPr/>
          <p:nvPr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hteck 6">
            <a:extLst>
              <a:ext uri="{FF2B5EF4-FFF2-40B4-BE49-F238E27FC236}">
                <a16:creationId xmlns:a16="http://schemas.microsoft.com/office/drawing/2014/main" id="{325B1EC5-98DE-B24D-8A15-EEFDDA0F3293}"/>
              </a:ext>
            </a:extLst>
          </p:cNvPr>
          <p:cNvSpPr/>
          <p:nvPr/>
        </p:nvSpPr>
        <p:spPr>
          <a:xfrm>
            <a:off x="1" y="-24171"/>
            <a:ext cx="12191999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D9E800C-8BB8-3849-BC7B-B2091CDAA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406" y="618427"/>
            <a:ext cx="1800000" cy="1800000"/>
          </a:xfrm>
          <a:effectLst>
            <a:outerShdw blurRad="762000" dist="38100" dir="2700000" algn="tl" rotWithShape="0">
              <a:schemeClr val="bg1"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hu-HU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A79AA1A-A813-D741-9BBF-AC1E71AA4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4697" y="536859"/>
            <a:ext cx="6847538" cy="984700"/>
          </a:xfrm>
        </p:spPr>
        <p:txBody>
          <a:bodyPr anchor="b"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4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r>
              <a:rPr lang="en-US" dirty="0" err="1"/>
              <a:t>Név</a:t>
            </a:r>
            <a:endParaRPr lang="hu-HU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2BF1A3AF-DF01-BE4C-9AD0-8E1BB5FC1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4696" y="1561669"/>
            <a:ext cx="6847538" cy="507668"/>
          </a:xfrm>
        </p:spPr>
        <p:txBody>
          <a:bodyPr>
            <a:noAutofit/>
          </a:bodyPr>
          <a:lstStyle>
            <a:lvl1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hu-HU" sz="1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 err="1"/>
              <a:t>email@biconsulting.hu</a:t>
            </a:r>
            <a:endParaRPr lang="hu-HU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19990E4-C017-DB4D-81D3-263472145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424" y="5539666"/>
            <a:ext cx="1036702" cy="12171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F0257-E575-F248-A44C-9740640C3E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4695" y="2338876"/>
            <a:ext cx="6847540" cy="441790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1" i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A5762A-9FBE-4642-8C4F-BA649C08CE92}"/>
              </a:ext>
            </a:extLst>
          </p:cNvPr>
          <p:cNvSpPr/>
          <p:nvPr userDrawn="1"/>
        </p:nvSpPr>
        <p:spPr>
          <a:xfrm>
            <a:off x="1" y="-10920"/>
            <a:ext cx="12191998" cy="6868920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0000">
                <a:schemeClr val="bg1"/>
              </a:gs>
              <a:gs pos="53000">
                <a:schemeClr val="bg1"/>
              </a:gs>
              <a:gs pos="77000">
                <a:schemeClr val="bg1">
                  <a:alpha val="9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685A5E-F39F-4C52-B989-ADCF3218585C}"/>
              </a:ext>
            </a:extLst>
          </p:cNvPr>
          <p:cNvGrpSpPr/>
          <p:nvPr userDrawn="1"/>
        </p:nvGrpSpPr>
        <p:grpSpPr>
          <a:xfrm rot="10800000">
            <a:off x="-1" y="-24163"/>
            <a:ext cx="2966115" cy="6882162"/>
            <a:chOff x="542048" y="-602084"/>
            <a:chExt cx="39105217" cy="13752524"/>
          </a:xfrm>
          <a:solidFill>
            <a:schemeClr val="accent5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2F040C-C505-4B70-AC37-C01626A19D73}"/>
                </a:ext>
              </a:extLst>
            </p:cNvPr>
            <p:cNvSpPr/>
            <p:nvPr/>
          </p:nvSpPr>
          <p:spPr>
            <a:xfrm>
              <a:off x="10211878" y="-602084"/>
              <a:ext cx="29435387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6" name="Right Triangle 46">
              <a:extLst>
                <a:ext uri="{FF2B5EF4-FFF2-40B4-BE49-F238E27FC236}">
                  <a16:creationId xmlns:a16="http://schemas.microsoft.com/office/drawing/2014/main" id="{42E14931-355B-46C5-831D-EEE803A0FC37}"/>
                </a:ext>
              </a:extLst>
            </p:cNvPr>
            <p:cNvSpPr/>
            <p:nvPr/>
          </p:nvSpPr>
          <p:spPr>
            <a:xfrm flipH="1">
              <a:off x="542048" y="-602082"/>
              <a:ext cx="9716509" cy="137525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Line">
            <a:extLst>
              <a:ext uri="{FF2B5EF4-FFF2-40B4-BE49-F238E27FC236}">
                <a16:creationId xmlns:a16="http://schemas.microsoft.com/office/drawing/2014/main" id="{0A22642F-D1BF-49A7-ADB2-C757075B78E8}"/>
              </a:ext>
            </a:extLst>
          </p:cNvPr>
          <p:cNvSpPr/>
          <p:nvPr userDrawn="1"/>
        </p:nvSpPr>
        <p:spPr>
          <a:xfrm flipV="1">
            <a:off x="2916273" y="-24170"/>
            <a:ext cx="0" cy="6882169"/>
          </a:xfrm>
          <a:prstGeom prst="line">
            <a:avLst/>
          </a:prstGeom>
          <a:ln w="1016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1466854E-0556-4BC1-9A03-3A76A45952BF}"/>
              </a:ext>
            </a:extLst>
          </p:cNvPr>
          <p:cNvSpPr/>
          <p:nvPr userDrawn="1"/>
        </p:nvSpPr>
        <p:spPr>
          <a:xfrm>
            <a:off x="1" y="-24171"/>
            <a:ext cx="12191999" cy="6882164"/>
          </a:xfrm>
          <a:prstGeom prst="rect">
            <a:avLst/>
          </a:prstGeom>
          <a:blipFill dpi="0" rotWithShape="1">
            <a:blip r:embed="rId2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EEAB3D-2AB6-4B73-9963-2D24DD71CC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13" y="6371726"/>
            <a:ext cx="176210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0828" y="2329683"/>
            <a:ext cx="8836131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C863BEB0-902B-CE4A-AB62-4E7DD7FC4A9E}"/>
              </a:ext>
            </a:extLst>
          </p:cNvPr>
          <p:cNvSpPr>
            <a:spLocks noChangeAspect="1"/>
          </p:cNvSpPr>
          <p:nvPr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010CE-5306-0C44-9425-52D66071E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215" y="2718256"/>
            <a:ext cx="933061" cy="927008"/>
          </a:xfrm>
        </p:spPr>
        <p:txBody>
          <a:bodyPr anchor="ctr">
            <a:norm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FCB1E-1237-45C7-8F80-98EB959B5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D31A2D-D282-422E-A6DB-F1A6671E42B4}"/>
              </a:ext>
            </a:extLst>
          </p:cNvPr>
          <p:cNvSpPr/>
          <p:nvPr userDrawn="1"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Rechteck 6">
            <a:extLst>
              <a:ext uri="{FF2B5EF4-FFF2-40B4-BE49-F238E27FC236}">
                <a16:creationId xmlns:a16="http://schemas.microsoft.com/office/drawing/2014/main" id="{05D57861-4A26-4029-B261-6831500702F9}"/>
              </a:ext>
            </a:extLst>
          </p:cNvPr>
          <p:cNvSpPr/>
          <p:nvPr userDrawn="1"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 63">
            <a:extLst>
              <a:ext uri="{FF2B5EF4-FFF2-40B4-BE49-F238E27FC236}">
                <a16:creationId xmlns:a16="http://schemas.microsoft.com/office/drawing/2014/main" id="{6905AB9A-EDC4-4D25-9AE5-665846A9FA0F}"/>
              </a:ext>
            </a:extLst>
          </p:cNvPr>
          <p:cNvSpPr/>
          <p:nvPr userDrawn="1"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2BBCB668-C049-49A9-903E-E61165ED9045}"/>
              </a:ext>
            </a:extLst>
          </p:cNvPr>
          <p:cNvSpPr/>
          <p:nvPr userDrawn="1"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D892E3D4-E356-4C8F-9551-0EDA2F5C61B4}"/>
              </a:ext>
            </a:extLst>
          </p:cNvPr>
          <p:cNvSpPr/>
          <p:nvPr userDrawn="1"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0EAA989A-5202-4363-A6A6-B7FAAB2D2EEA}"/>
              </a:ext>
            </a:extLst>
          </p:cNvPr>
          <p:cNvSpPr>
            <a:spLocks noChangeAspect="1"/>
          </p:cNvSpPr>
          <p:nvPr userDrawn="1"/>
        </p:nvSpPr>
        <p:spPr>
          <a:xfrm>
            <a:off x="303175" y="2823219"/>
            <a:ext cx="723693" cy="723691"/>
          </a:xfrm>
          <a:prstGeom prst="ellipse">
            <a:avLst/>
          </a:prstGeom>
          <a:solidFill>
            <a:schemeClr val="bg1">
              <a:alpha val="76000"/>
            </a:schemeClr>
          </a:solidFill>
          <a:ln w="177800" cap="flat">
            <a:solidFill>
              <a:schemeClr val="bg2">
                <a:alpha val="55000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8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 - without #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8736BB51-7871-1940-8956-4EE1578704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7820D4-F723-7442-A582-8B9C70E5DDA0}"/>
              </a:ext>
            </a:extLst>
          </p:cNvPr>
          <p:cNvSpPr/>
          <p:nvPr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EE746F1-0FAF-F94A-89F9-F37E28B936BD}"/>
              </a:ext>
            </a:extLst>
          </p:cNvPr>
          <p:cNvSpPr/>
          <p:nvPr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AA4A42-392E-7E47-A68C-EBED9CDD6B39}"/>
              </a:ext>
            </a:extLst>
          </p:cNvPr>
          <p:cNvSpPr/>
          <p:nvPr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Rechteck 6">
            <a:extLst>
              <a:ext uri="{FF2B5EF4-FFF2-40B4-BE49-F238E27FC236}">
                <a16:creationId xmlns:a16="http://schemas.microsoft.com/office/drawing/2014/main" id="{9D4342B5-AB17-734F-A18F-B83304440812}"/>
              </a:ext>
            </a:extLst>
          </p:cNvPr>
          <p:cNvSpPr/>
          <p:nvPr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Line">
            <a:extLst>
              <a:ext uri="{FF2B5EF4-FFF2-40B4-BE49-F238E27FC236}">
                <a16:creationId xmlns:a16="http://schemas.microsoft.com/office/drawing/2014/main" id="{C990F137-B2EB-6843-A20E-346FDD63E8C3}"/>
              </a:ext>
            </a:extLst>
          </p:cNvPr>
          <p:cNvSpPr/>
          <p:nvPr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E47B49A-A9B7-E64C-8519-6E08FA1A3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8" y="2329683"/>
            <a:ext cx="9966978" cy="1671093"/>
          </a:xfrm>
        </p:spPr>
        <p:txBody>
          <a:bodyPr anchor="ctr">
            <a:noAutofit/>
          </a:bodyPr>
          <a:lstStyle>
            <a:lvl1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  <a:sym typeface="Helvetica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EECFF-EC85-DE46-B0DB-8A6E4AAD8D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15" y="6328992"/>
            <a:ext cx="1762105" cy="3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88263-8B1E-478C-AAB6-C67D47230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" y="1468"/>
            <a:ext cx="1075074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1BD0C1-6AC1-4914-9520-8F6C9FE73FC3}"/>
              </a:ext>
            </a:extLst>
          </p:cNvPr>
          <p:cNvSpPr/>
          <p:nvPr userDrawn="1"/>
        </p:nvSpPr>
        <p:spPr>
          <a:xfrm>
            <a:off x="-14" y="2303584"/>
            <a:ext cx="10384985" cy="172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CB9EED2F-5176-4561-8924-78FC32B1BDC1}"/>
              </a:ext>
            </a:extLst>
          </p:cNvPr>
          <p:cNvSpPr/>
          <p:nvPr userDrawn="1"/>
        </p:nvSpPr>
        <p:spPr>
          <a:xfrm>
            <a:off x="-1" y="2303584"/>
            <a:ext cx="10384971" cy="1723292"/>
          </a:xfrm>
          <a:prstGeom prst="rect">
            <a:avLst/>
          </a:prstGeom>
          <a:blipFill dpi="0" rotWithShape="1">
            <a:blip r:embed="rId3" cstate="email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37E3C6FE-89B2-4C8B-B639-4C0DB7FE3D2D}"/>
              </a:ext>
            </a:extLst>
          </p:cNvPr>
          <p:cNvSpPr/>
          <p:nvPr userDrawn="1"/>
        </p:nvSpPr>
        <p:spPr>
          <a:xfrm rot="10800000" flipH="1" flipV="1">
            <a:off x="9418642" y="-14901"/>
            <a:ext cx="2773343" cy="6893645"/>
          </a:xfrm>
          <a:custGeom>
            <a:avLst/>
            <a:gdLst>
              <a:gd name="connsiteX0" fmla="*/ 0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0 w 7772400"/>
              <a:gd name="connsiteY4" fmla="*/ 0 h 6858001"/>
              <a:gd name="connsiteX0" fmla="*/ 1936376 w 7772400"/>
              <a:gd name="connsiteY0" fmla="*/ 0 h 6858001"/>
              <a:gd name="connsiteX1" fmla="*/ 7772400 w 7772400"/>
              <a:gd name="connsiteY1" fmla="*/ 0 h 6858001"/>
              <a:gd name="connsiteX2" fmla="*/ 7772400 w 7772400"/>
              <a:gd name="connsiteY2" fmla="*/ 6858001 h 6858001"/>
              <a:gd name="connsiteX3" fmla="*/ 0 w 7772400"/>
              <a:gd name="connsiteY3" fmla="*/ 6858001 h 6858001"/>
              <a:gd name="connsiteX4" fmla="*/ 1936376 w 7772400"/>
              <a:gd name="connsiteY4" fmla="*/ 0 h 6858001"/>
              <a:gd name="connsiteX0" fmla="*/ 3092824 w 7772400"/>
              <a:gd name="connsiteY0" fmla="*/ 0 h 6898342"/>
              <a:gd name="connsiteX1" fmla="*/ 7772400 w 7772400"/>
              <a:gd name="connsiteY1" fmla="*/ 40341 h 6898342"/>
              <a:gd name="connsiteX2" fmla="*/ 7772400 w 7772400"/>
              <a:gd name="connsiteY2" fmla="*/ 6898342 h 6898342"/>
              <a:gd name="connsiteX3" fmla="*/ 0 w 7772400"/>
              <a:gd name="connsiteY3" fmla="*/ 6898342 h 6898342"/>
              <a:gd name="connsiteX4" fmla="*/ 3092824 w 7772400"/>
              <a:gd name="connsiteY4" fmla="*/ 0 h 6898342"/>
              <a:gd name="connsiteX0" fmla="*/ 3402106 w 8081682"/>
              <a:gd name="connsiteY0" fmla="*/ 0 h 6911789"/>
              <a:gd name="connsiteX1" fmla="*/ 8081682 w 8081682"/>
              <a:gd name="connsiteY1" fmla="*/ 40341 h 6911789"/>
              <a:gd name="connsiteX2" fmla="*/ 8081682 w 8081682"/>
              <a:gd name="connsiteY2" fmla="*/ 6898342 h 6911789"/>
              <a:gd name="connsiteX3" fmla="*/ 0 w 8081682"/>
              <a:gd name="connsiteY3" fmla="*/ 6911789 h 6911789"/>
              <a:gd name="connsiteX4" fmla="*/ 3402106 w 8081682"/>
              <a:gd name="connsiteY4" fmla="*/ 0 h 6911789"/>
              <a:gd name="connsiteX0" fmla="*/ 2716306 w 8081682"/>
              <a:gd name="connsiteY0" fmla="*/ 0 h 6884895"/>
              <a:gd name="connsiteX1" fmla="*/ 8081682 w 8081682"/>
              <a:gd name="connsiteY1" fmla="*/ 13447 h 6884895"/>
              <a:gd name="connsiteX2" fmla="*/ 8081682 w 8081682"/>
              <a:gd name="connsiteY2" fmla="*/ 6871448 h 6884895"/>
              <a:gd name="connsiteX3" fmla="*/ 0 w 8081682"/>
              <a:gd name="connsiteY3" fmla="*/ 6884895 h 6884895"/>
              <a:gd name="connsiteX4" fmla="*/ 2716306 w 8081682"/>
              <a:gd name="connsiteY4" fmla="*/ 0 h 6884895"/>
              <a:gd name="connsiteX0" fmla="*/ 2731546 w 8081682"/>
              <a:gd name="connsiteY0" fmla="*/ 0 h 6877275"/>
              <a:gd name="connsiteX1" fmla="*/ 8081682 w 8081682"/>
              <a:gd name="connsiteY1" fmla="*/ 5827 h 6877275"/>
              <a:gd name="connsiteX2" fmla="*/ 8081682 w 8081682"/>
              <a:gd name="connsiteY2" fmla="*/ 6863828 h 6877275"/>
              <a:gd name="connsiteX3" fmla="*/ 0 w 8081682"/>
              <a:gd name="connsiteY3" fmla="*/ 6877275 h 6877275"/>
              <a:gd name="connsiteX4" fmla="*/ 2731546 w 8081682"/>
              <a:gd name="connsiteY4" fmla="*/ 0 h 6877275"/>
              <a:gd name="connsiteX0" fmla="*/ 2532254 w 7882390"/>
              <a:gd name="connsiteY0" fmla="*/ 0 h 6877275"/>
              <a:gd name="connsiteX1" fmla="*/ 7882390 w 7882390"/>
              <a:gd name="connsiteY1" fmla="*/ 5827 h 6877275"/>
              <a:gd name="connsiteX2" fmla="*/ 7882390 w 7882390"/>
              <a:gd name="connsiteY2" fmla="*/ 6863828 h 6877275"/>
              <a:gd name="connsiteX3" fmla="*/ 0 w 7882390"/>
              <a:gd name="connsiteY3" fmla="*/ 6877275 h 6877275"/>
              <a:gd name="connsiteX4" fmla="*/ 2532254 w 7882390"/>
              <a:gd name="connsiteY4" fmla="*/ 0 h 6877275"/>
              <a:gd name="connsiteX0" fmla="*/ 3571816 w 7882390"/>
              <a:gd name="connsiteY0" fmla="*/ 7194 h 6871448"/>
              <a:gd name="connsiteX1" fmla="*/ 7882390 w 7882390"/>
              <a:gd name="connsiteY1" fmla="*/ 0 h 6871448"/>
              <a:gd name="connsiteX2" fmla="*/ 7882390 w 7882390"/>
              <a:gd name="connsiteY2" fmla="*/ 6858001 h 6871448"/>
              <a:gd name="connsiteX3" fmla="*/ 0 w 7882390"/>
              <a:gd name="connsiteY3" fmla="*/ 6871448 h 6871448"/>
              <a:gd name="connsiteX4" fmla="*/ 3571816 w 7882390"/>
              <a:gd name="connsiteY4" fmla="*/ 7194 h 68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0" h="6871448">
                <a:moveTo>
                  <a:pt x="3571816" y="7194"/>
                </a:moveTo>
                <a:lnTo>
                  <a:pt x="7882390" y="0"/>
                </a:lnTo>
                <a:lnTo>
                  <a:pt x="7882390" y="6858001"/>
                </a:lnTo>
                <a:lnTo>
                  <a:pt x="0" y="6871448"/>
                </a:lnTo>
                <a:lnTo>
                  <a:pt x="3571816" y="719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Rechteck 6">
            <a:extLst>
              <a:ext uri="{FF2B5EF4-FFF2-40B4-BE49-F238E27FC236}">
                <a16:creationId xmlns:a16="http://schemas.microsoft.com/office/drawing/2014/main" id="{BEEE3727-B405-4EF8-BCC8-64121814A8B8}"/>
              </a:ext>
            </a:extLst>
          </p:cNvPr>
          <p:cNvSpPr/>
          <p:nvPr userDrawn="1"/>
        </p:nvSpPr>
        <p:spPr>
          <a:xfrm flipH="1" flipV="1">
            <a:off x="9418649" y="-7685"/>
            <a:ext cx="2773331" cy="6864217"/>
          </a:xfrm>
          <a:custGeom>
            <a:avLst/>
            <a:gdLst>
              <a:gd name="connsiteX0" fmla="*/ 0 w 7882391"/>
              <a:gd name="connsiteY0" fmla="*/ 0 h 6857999"/>
              <a:gd name="connsiteX1" fmla="*/ 7882391 w 7882391"/>
              <a:gd name="connsiteY1" fmla="*/ 0 h 6857999"/>
              <a:gd name="connsiteX2" fmla="*/ 7882391 w 7882391"/>
              <a:gd name="connsiteY2" fmla="*/ 6857999 h 6857999"/>
              <a:gd name="connsiteX3" fmla="*/ 0 w 7882391"/>
              <a:gd name="connsiteY3" fmla="*/ 6857999 h 6857999"/>
              <a:gd name="connsiteX4" fmla="*/ 0 w 7882391"/>
              <a:gd name="connsiteY4" fmla="*/ 0 h 6857999"/>
              <a:gd name="connsiteX0" fmla="*/ 0 w 7882391"/>
              <a:gd name="connsiteY0" fmla="*/ 0 h 6871347"/>
              <a:gd name="connsiteX1" fmla="*/ 7882391 w 7882391"/>
              <a:gd name="connsiteY1" fmla="*/ 0 h 6871347"/>
              <a:gd name="connsiteX2" fmla="*/ 5352774 w 7882391"/>
              <a:gd name="connsiteY2" fmla="*/ 6871347 h 6871347"/>
              <a:gd name="connsiteX3" fmla="*/ 0 w 7882391"/>
              <a:gd name="connsiteY3" fmla="*/ 6857999 h 6871347"/>
              <a:gd name="connsiteX4" fmla="*/ 0 w 7882391"/>
              <a:gd name="connsiteY4" fmla="*/ 0 h 6871347"/>
              <a:gd name="connsiteX0" fmla="*/ 0 w 7882391"/>
              <a:gd name="connsiteY0" fmla="*/ 0 h 6858295"/>
              <a:gd name="connsiteX1" fmla="*/ 7882391 w 7882391"/>
              <a:gd name="connsiteY1" fmla="*/ 0 h 6858295"/>
              <a:gd name="connsiteX2" fmla="*/ 4387464 w 7882391"/>
              <a:gd name="connsiteY2" fmla="*/ 6858295 h 6858295"/>
              <a:gd name="connsiteX3" fmla="*/ 0 w 7882391"/>
              <a:gd name="connsiteY3" fmla="*/ 6857999 h 6858295"/>
              <a:gd name="connsiteX4" fmla="*/ 0 w 7882391"/>
              <a:gd name="connsiteY4" fmla="*/ 0 h 685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2391" h="6858295">
                <a:moveTo>
                  <a:pt x="0" y="0"/>
                </a:moveTo>
                <a:lnTo>
                  <a:pt x="7882391" y="0"/>
                </a:lnTo>
                <a:lnTo>
                  <a:pt x="4387464" y="6858295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8DBEFE8-1E59-4D69-B8C4-D4C6E4800242}"/>
              </a:ext>
            </a:extLst>
          </p:cNvPr>
          <p:cNvSpPr/>
          <p:nvPr userDrawn="1"/>
        </p:nvSpPr>
        <p:spPr>
          <a:xfrm flipV="1">
            <a:off x="9418643" y="-14902"/>
            <a:ext cx="1240648" cy="6893646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33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2023. 12. 05.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877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8" r:id="rId2"/>
    <p:sldLayoutId id="214748377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2023. 12. 05.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400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5" r:id="rId17"/>
    <p:sldLayoutId id="2147483749" r:id="rId18"/>
    <p:sldLayoutId id="2147483750" r:id="rId19"/>
    <p:sldLayoutId id="2147483774" r:id="rId20"/>
    <p:sldLayoutId id="2147483751" r:id="rId21"/>
    <p:sldLayoutId id="2147483752" r:id="rId22"/>
    <p:sldLayoutId id="2147483769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72" r:id="rId30"/>
    <p:sldLayoutId id="2147483773" r:id="rId31"/>
    <p:sldLayoutId id="2147483760" r:id="rId32"/>
    <p:sldLayoutId id="2147483771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C0919-D585-7747-BD54-F98EBE38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962A-C522-544C-972C-26974255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DB2E-F5F0-A543-AFF9-66A15BEBE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5CCF8CE2-256C-2F44-9808-10B5B9FE47E1}" type="datetime1">
              <a:rPr lang="hu-HU" smtClean="0"/>
              <a:pPr/>
              <a:t>2023. 12. 05.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7D5DA-FAEA-1246-A94F-F1678BBB8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AF1C-5CD7-C042-AE3F-683E0178C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20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Helvetica Neue Light" panose="02000403000000020004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938A-8DB5-4B8E-B828-5B25C9B426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707" y="504027"/>
            <a:ext cx="7971159" cy="3210723"/>
          </a:xfrm>
        </p:spPr>
        <p:txBody>
          <a:bodyPr/>
          <a:lstStyle/>
          <a:p>
            <a:r>
              <a:rPr lang="hu-HU" sz="2800" i="1" dirty="0"/>
              <a:t>Data </a:t>
            </a:r>
            <a:r>
              <a:rPr lang="hu-HU" sz="2800" i="1" dirty="0" err="1"/>
              <a:t>Visualization</a:t>
            </a:r>
            <a:r>
              <a:rPr lang="hu-HU" sz="2800" i="1" dirty="0"/>
              <a:t> 2</a:t>
            </a:r>
          </a:p>
          <a:p>
            <a:endParaRPr lang="hu-HU" sz="1200" i="1" dirty="0"/>
          </a:p>
          <a:p>
            <a:r>
              <a:rPr lang="en-GB" sz="4400" dirty="0"/>
              <a:t>Introduction to Data Visualization with Python</a:t>
            </a:r>
            <a:endParaRPr lang="hu-HU" sz="4400" dirty="0"/>
          </a:p>
          <a:p>
            <a:endParaRPr lang="hu-HU" sz="2800" dirty="0"/>
          </a:p>
          <a:p>
            <a:r>
              <a:rPr lang="hu-HU" sz="3200" dirty="0"/>
              <a:t>2023 </a:t>
            </a:r>
            <a:r>
              <a:rPr lang="hu-HU" sz="3200" dirty="0" err="1"/>
              <a:t>Fall</a:t>
            </a:r>
            <a:r>
              <a:rPr lang="hu-HU" sz="3200" dirty="0"/>
              <a:t> - Session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52EFA-438E-4E4E-B439-FBACDE9B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23" y="4682880"/>
            <a:ext cx="1692729" cy="16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3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375818-6135-3C0D-3C26-3AA5896B58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672084" y="795338"/>
            <a:ext cx="6847833" cy="5275262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Load</a:t>
            </a:r>
            <a:r>
              <a:rPr lang="hu-HU" dirty="0"/>
              <a:t> a Dataset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Github</a:t>
            </a:r>
            <a:endParaRPr lang="hu-H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DD7CD-3017-A1F6-04E2-571D55F4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raw</a:t>
            </a:r>
            <a:r>
              <a:rPr lang="hu-HU" dirty="0"/>
              <a:t> URL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notebbok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dataset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pd.read_csv</a:t>
            </a:r>
            <a:r>
              <a:rPr lang="hu-HU" dirty="0"/>
              <a:t> </a:t>
            </a:r>
            <a:r>
              <a:rPr lang="hu-HU" dirty="0" err="1"/>
              <a:t>Pandas</a:t>
            </a:r>
            <a:r>
              <a:rPr lang="hu-HU" dirty="0"/>
              <a:t> </a:t>
            </a:r>
            <a:r>
              <a:rPr lang="hu-HU" dirty="0" err="1"/>
              <a:t>function</a:t>
            </a:r>
            <a:endParaRPr lang="hu-H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FCAE2B-C9F6-E110-7369-6435831776EB}"/>
              </a:ext>
            </a:extLst>
          </p:cNvPr>
          <p:cNvSpPr/>
          <p:nvPr/>
        </p:nvSpPr>
        <p:spPr>
          <a:xfrm>
            <a:off x="2994053" y="2176758"/>
            <a:ext cx="6012382" cy="72019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45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Data </a:t>
            </a:r>
            <a:r>
              <a:rPr lang="hu-HU" dirty="0" err="1"/>
              <a:t>Discovery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quick</a:t>
            </a:r>
            <a:r>
              <a:rPr lang="hu-HU" dirty="0"/>
              <a:t> </a:t>
            </a:r>
            <a:r>
              <a:rPr lang="hu-HU" dirty="0" err="1"/>
              <a:t>visualizations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understand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dataset</a:t>
            </a:r>
            <a:endParaRPr lang="en-GB" dirty="0"/>
          </a:p>
          <a:p>
            <a:pPr lvl="1"/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charts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categorical</a:t>
            </a:r>
            <a:r>
              <a:rPr lang="hu-HU" dirty="0"/>
              <a:t> </a:t>
            </a:r>
            <a:r>
              <a:rPr lang="hu-HU" dirty="0" err="1"/>
              <a:t>variable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show </a:t>
            </a:r>
            <a:r>
              <a:rPr lang="hu-HU" dirty="0" err="1"/>
              <a:t>list</a:t>
            </a:r>
            <a:r>
              <a:rPr lang="hu-HU" dirty="0"/>
              <a:t> of </a:t>
            </a:r>
            <a:r>
              <a:rPr lang="hu-HU" dirty="0" err="1"/>
              <a:t>values</a:t>
            </a:r>
            <a:r>
              <a:rPr lang="hu-HU" dirty="0"/>
              <a:t> and </a:t>
            </a:r>
            <a:r>
              <a:rPr lang="hu-HU" dirty="0" err="1"/>
              <a:t>row</a:t>
            </a:r>
            <a:r>
              <a:rPr lang="hu-HU" dirty="0"/>
              <a:t> </a:t>
            </a:r>
            <a:r>
              <a:rPr lang="hu-HU" dirty="0" err="1"/>
              <a:t>counts</a:t>
            </a:r>
            <a:r>
              <a:rPr lang="hu-HU" dirty="0"/>
              <a:t> </a:t>
            </a:r>
          </a:p>
          <a:p>
            <a:pPr lvl="1"/>
            <a:r>
              <a:rPr lang="hu-HU" dirty="0" err="1"/>
              <a:t>Scatter</a:t>
            </a:r>
            <a:r>
              <a:rPr lang="hu-HU" dirty="0"/>
              <a:t> </a:t>
            </a:r>
            <a:r>
              <a:rPr lang="hu-HU" dirty="0" err="1"/>
              <a:t>plots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useful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relations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variables</a:t>
            </a:r>
            <a:endParaRPr lang="en-GB" dirty="0"/>
          </a:p>
          <a:p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options</a:t>
            </a:r>
            <a:endParaRPr lang="hu-HU" dirty="0"/>
          </a:p>
          <a:p>
            <a:pPr lvl="1"/>
            <a:r>
              <a:rPr lang="en-GB" dirty="0"/>
              <a:t>There are also some </a:t>
            </a:r>
            <a:r>
              <a:rPr lang="hu-HU" dirty="0" err="1"/>
              <a:t>dedicated</a:t>
            </a:r>
            <a:r>
              <a:rPr lang="hu-HU" dirty="0"/>
              <a:t> </a:t>
            </a:r>
            <a:r>
              <a:rPr lang="en-GB" dirty="0"/>
              <a:t>Python packages for exploring the data (for example pandas-profiling or Lux), but they might be an overkill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</a:t>
            </a:r>
            <a:r>
              <a:rPr lang="hu-HU" dirty="0"/>
              <a:t>notebook –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chart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Once you have a general concept create your first charts </a:t>
            </a:r>
          </a:p>
          <a:p>
            <a:pPr lvl="1"/>
            <a:r>
              <a:rPr lang="en-GB" dirty="0"/>
              <a:t>The goal is to validate the concept</a:t>
            </a:r>
          </a:p>
          <a:p>
            <a:pPr lvl="1"/>
            <a:r>
              <a:rPr lang="en-GB" dirty="0"/>
              <a:t>Focus only on the essential chart components</a:t>
            </a:r>
          </a:p>
          <a:p>
            <a:r>
              <a:rPr lang="en-GB" dirty="0"/>
              <a:t>When you are satisfied with the draft</a:t>
            </a:r>
            <a:r>
              <a:rPr lang="hu-HU" dirty="0"/>
              <a:t> </a:t>
            </a:r>
            <a:r>
              <a:rPr lang="hu-HU" dirty="0" err="1"/>
              <a:t>chart</a:t>
            </a:r>
            <a:r>
              <a:rPr lang="en-GB" dirty="0"/>
              <a:t>, flash it out</a:t>
            </a:r>
          </a:p>
          <a:p>
            <a:pPr lvl="1"/>
            <a:r>
              <a:rPr lang="en-GB" dirty="0"/>
              <a:t>Labels, formats, </a:t>
            </a:r>
            <a:r>
              <a:rPr lang="en-GB" dirty="0" err="1"/>
              <a:t>coloring</a:t>
            </a:r>
            <a:r>
              <a:rPr lang="en-GB" dirty="0"/>
              <a:t>, legend etc.</a:t>
            </a:r>
          </a:p>
          <a:p>
            <a:pPr lvl="1"/>
            <a:r>
              <a:rPr lang="en-GB" dirty="0"/>
              <a:t>Add short inline comments to help to understand the code</a:t>
            </a:r>
          </a:p>
          <a:p>
            <a:pPr lvl="2"/>
            <a:r>
              <a:rPr lang="en-GB" i="1" dirty="0"/>
              <a:t># Creating a scatterplot to compare </a:t>
            </a:r>
            <a:r>
              <a:rPr lang="en-GB" i="1" dirty="0" err="1"/>
              <a:t>total_bill</a:t>
            </a:r>
            <a:r>
              <a:rPr lang="en-GB" i="1" dirty="0"/>
              <a:t> and tip</a:t>
            </a:r>
          </a:p>
          <a:p>
            <a:r>
              <a:rPr lang="en-GB" dirty="0"/>
              <a:t>When the charts are final, document it!</a:t>
            </a:r>
          </a:p>
          <a:p>
            <a:pPr lvl="1"/>
            <a:r>
              <a:rPr lang="en-GB" dirty="0"/>
              <a:t>Add Text Cells as necessary</a:t>
            </a:r>
          </a:p>
          <a:p>
            <a:pPr lvl="1"/>
            <a:r>
              <a:rPr lang="en-GB" dirty="0"/>
              <a:t>Document your intent,</a:t>
            </a:r>
            <a:r>
              <a:rPr lang="hu-HU" dirty="0"/>
              <a:t> </a:t>
            </a:r>
            <a:r>
              <a:rPr lang="en-GB" dirty="0"/>
              <a:t>what you wanted to do and why</a:t>
            </a:r>
          </a:p>
          <a:p>
            <a:pPr lvl="1"/>
            <a:r>
              <a:rPr lang="en-GB" dirty="0"/>
              <a:t>You can also document your findings in business language, as you would describe it to the audience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637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</a:t>
            </a:r>
            <a:r>
              <a:rPr lang="hu-HU" dirty="0"/>
              <a:t>notebook –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Dash</a:t>
            </a:r>
            <a:r>
              <a:rPr lang="hu-HU" dirty="0"/>
              <a:t> App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chart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ready</a:t>
            </a:r>
            <a:r>
              <a:rPr lang="hu-HU" dirty="0"/>
              <a:t>,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Dash</a:t>
            </a:r>
            <a:r>
              <a:rPr lang="hu-HU" dirty="0"/>
              <a:t> app</a:t>
            </a:r>
          </a:p>
          <a:p>
            <a:pPr lvl="1"/>
            <a:r>
              <a:rPr lang="en-GB" dirty="0"/>
              <a:t>Single chart layout  is OK</a:t>
            </a:r>
          </a:p>
          <a:p>
            <a:pPr lvl="1"/>
            <a:r>
              <a:rPr lang="en-GB" dirty="0"/>
              <a:t>Add chart interactivity using dropdowns or radio buttons</a:t>
            </a:r>
          </a:p>
          <a:p>
            <a:pPr lvl="1"/>
            <a:r>
              <a:rPr lang="en-GB" dirty="0"/>
              <a:t>You can also use a </a:t>
            </a:r>
            <a:r>
              <a:rPr lang="en-GB" dirty="0" err="1"/>
              <a:t>multichart</a:t>
            </a:r>
            <a:r>
              <a:rPr lang="en-GB" dirty="0"/>
              <a:t> layout (</a:t>
            </a:r>
            <a:r>
              <a:rPr lang="hu-HU" dirty="0"/>
              <a:t>1</a:t>
            </a:r>
            <a:r>
              <a:rPr lang="en-GB" dirty="0"/>
              <a:t>+1 chart horizontally or vertically), </a:t>
            </a:r>
            <a:r>
              <a:rPr lang="hu-HU" dirty="0"/>
              <a:t>b</a:t>
            </a:r>
            <a:r>
              <a:rPr lang="en-GB" dirty="0" err="1"/>
              <a:t>ut</a:t>
            </a:r>
            <a:r>
              <a:rPr lang="en-GB" dirty="0"/>
              <a:t> pay attention to the callback to update both!</a:t>
            </a:r>
          </a:p>
          <a:p>
            <a:pPr lvl="1"/>
            <a:r>
              <a:rPr lang="en-GB" dirty="0"/>
              <a:t>Add descriptive texts (control label, chart titles etc) as needed</a:t>
            </a:r>
          </a:p>
          <a:p>
            <a:r>
              <a:rPr lang="hu-HU" dirty="0" err="1"/>
              <a:t>Document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app</a:t>
            </a:r>
          </a:p>
          <a:p>
            <a:pPr lvl="1"/>
            <a:r>
              <a:rPr lang="hu-HU" dirty="0"/>
              <a:t>Add a main Text </a:t>
            </a:r>
            <a:r>
              <a:rPr lang="hu-HU" dirty="0" err="1"/>
              <a:t>cell</a:t>
            </a:r>
            <a:r>
              <a:rPr lang="hu-HU" dirty="0"/>
              <a:t> at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beginning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describe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app is </a:t>
            </a:r>
            <a:r>
              <a:rPr lang="hu-HU" dirty="0" err="1"/>
              <a:t>designed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endParaRPr lang="hu-HU" dirty="0"/>
          </a:p>
          <a:p>
            <a:pPr lvl="1"/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descriptive</a:t>
            </a:r>
            <a:r>
              <a:rPr lang="hu-HU" dirty="0"/>
              <a:t> </a:t>
            </a:r>
            <a:r>
              <a:rPr lang="hu-HU" dirty="0" err="1"/>
              <a:t>comments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cells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provide</a:t>
            </a:r>
            <a:r>
              <a:rPr lang="hu-HU" dirty="0"/>
              <a:t> context and </a:t>
            </a:r>
            <a:r>
              <a:rPr lang="hu-HU" dirty="0" err="1"/>
              <a:t>explanation</a:t>
            </a:r>
            <a:endParaRPr lang="en-GB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654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7C0861-732E-375B-A955-A867C308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Submitting your work</a:t>
            </a:r>
          </a:p>
        </p:txBody>
      </p:sp>
    </p:spTree>
    <p:extLst>
      <p:ext uri="{BB962C8B-B14F-4D97-AF65-F5344CB8AC3E}">
        <p14:creationId xmlns:p14="http://schemas.microsoft.com/office/powerpoint/2010/main" val="357047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Submission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deadline</a:t>
            </a:r>
            <a:r>
              <a:rPr lang="hu-HU" dirty="0"/>
              <a:t> is </a:t>
            </a:r>
            <a:r>
              <a:rPr lang="hu-HU" b="1" dirty="0"/>
              <a:t>December 8 (</a:t>
            </a:r>
            <a:r>
              <a:rPr lang="en-GB" b="1" dirty="0"/>
              <a:t>Friday</a:t>
            </a:r>
            <a:r>
              <a:rPr lang="hu-HU" b="1" dirty="0"/>
              <a:t>)</a:t>
            </a:r>
            <a:endParaRPr lang="en-GB" dirty="0"/>
          </a:p>
          <a:p>
            <a:r>
              <a:rPr lang="hu-HU" dirty="0"/>
              <a:t>The </a:t>
            </a:r>
            <a:r>
              <a:rPr lang="hu-HU" dirty="0" err="1"/>
              <a:t>Jupyter</a:t>
            </a:r>
            <a:r>
              <a:rPr lang="hu-HU" dirty="0"/>
              <a:t> notebook file</a:t>
            </a:r>
          </a:p>
          <a:p>
            <a:pPr lvl="1"/>
            <a:r>
              <a:rPr lang="en-GB" dirty="0"/>
              <a:t>Please </a:t>
            </a:r>
            <a:r>
              <a:rPr lang="hu-HU" dirty="0" err="1"/>
              <a:t>review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notebook and </a:t>
            </a:r>
            <a:r>
              <a:rPr lang="hu-HU" dirty="0" err="1"/>
              <a:t>remove</a:t>
            </a:r>
            <a:r>
              <a:rPr lang="hu-HU" dirty="0"/>
              <a:t> </a:t>
            </a:r>
            <a:r>
              <a:rPr lang="hu-HU" dirty="0" err="1"/>
              <a:t>unused</a:t>
            </a:r>
            <a:r>
              <a:rPr lang="hu-HU" dirty="0"/>
              <a:t> </a:t>
            </a:r>
            <a:r>
              <a:rPr lang="hu-HU" dirty="0" err="1"/>
              <a:t>empty</a:t>
            </a:r>
            <a:r>
              <a:rPr lang="hu-HU" dirty="0"/>
              <a:t> </a:t>
            </a:r>
            <a:r>
              <a:rPr lang="hu-HU" dirty="0" err="1"/>
              <a:t>cells</a:t>
            </a:r>
            <a:endParaRPr lang="en-GB" dirty="0"/>
          </a:p>
          <a:p>
            <a:pPr lvl="1"/>
            <a:r>
              <a:rPr lang="hu-HU" dirty="0"/>
              <a:t>Mark </a:t>
            </a:r>
            <a:r>
              <a:rPr lang="hu-HU" dirty="0" err="1"/>
              <a:t>sure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cells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at </a:t>
            </a:r>
            <a:r>
              <a:rPr lang="hu-HU" dirty="0" err="1"/>
              <a:t>least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comments</a:t>
            </a:r>
            <a:r>
              <a:rPr lang="en-GB" dirty="0"/>
              <a:t>.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make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</a:t>
            </a:r>
            <a:r>
              <a:rPr lang="hu-HU" dirty="0" err="1"/>
              <a:t>guess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hu-HU" dirty="0"/>
          </a:p>
          <a:p>
            <a:pPr lvl="1"/>
            <a:r>
              <a:rPr lang="hu-HU" dirty="0" err="1"/>
              <a:t>Use</a:t>
            </a:r>
            <a:r>
              <a:rPr lang="hu-HU" dirty="0"/>
              <a:t> standard file </a:t>
            </a:r>
            <a:r>
              <a:rPr lang="hu-HU" dirty="0" err="1"/>
              <a:t>names</a:t>
            </a:r>
            <a:r>
              <a:rPr lang="hu-HU" dirty="0"/>
              <a:t>: </a:t>
            </a:r>
          </a:p>
          <a:p>
            <a:pPr lvl="2"/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name</a:t>
            </a:r>
            <a:r>
              <a:rPr lang="hu-HU" dirty="0"/>
              <a:t> – </a:t>
            </a:r>
            <a:r>
              <a:rPr lang="hu-HU" dirty="0" err="1"/>
              <a:t>topic.ipynb</a:t>
            </a:r>
            <a:r>
              <a:rPr lang="hu-HU" dirty="0"/>
              <a:t> (Bence Arato – HR </a:t>
            </a:r>
            <a:r>
              <a:rPr lang="hu-HU" dirty="0" err="1"/>
              <a:t>Analytics.ipynb</a:t>
            </a:r>
            <a:r>
              <a:rPr lang="hu-HU" dirty="0"/>
              <a:t>)</a:t>
            </a:r>
          </a:p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Dropbox</a:t>
            </a:r>
            <a:r>
              <a:rPr lang="hu-HU" dirty="0"/>
              <a:t> File </a:t>
            </a:r>
            <a:r>
              <a:rPr lang="hu-HU" dirty="0" err="1"/>
              <a:t>Collector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submit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files</a:t>
            </a:r>
            <a:endParaRPr lang="hu-HU" dirty="0"/>
          </a:p>
          <a:p>
            <a:r>
              <a:rPr lang="en-GB" dirty="0"/>
              <a:t>Enter the details in the </a:t>
            </a:r>
            <a:r>
              <a:rPr lang="en-GB" b="1" i="1" dirty="0"/>
              <a:t>Admin</a:t>
            </a:r>
            <a:r>
              <a:rPr lang="en-GB" dirty="0"/>
              <a:t> </a:t>
            </a:r>
            <a:r>
              <a:rPr lang="hu-HU" dirty="0"/>
              <a:t>Google </a:t>
            </a:r>
            <a:r>
              <a:rPr lang="en-GB" dirty="0"/>
              <a:t>workbook</a:t>
            </a:r>
          </a:p>
          <a:p>
            <a:endParaRPr lang="en-GB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179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Submission</a:t>
            </a:r>
            <a:r>
              <a:rPr lang="hu-HU" dirty="0"/>
              <a:t> – The </a:t>
            </a:r>
            <a:r>
              <a:rPr lang="hu-HU" dirty="0" err="1"/>
              <a:t>Dropbox</a:t>
            </a:r>
            <a:r>
              <a:rPr lang="hu-HU" dirty="0"/>
              <a:t> file </a:t>
            </a:r>
            <a:r>
              <a:rPr lang="hu-HU" dirty="0" err="1"/>
              <a:t>collector</a:t>
            </a:r>
            <a:endParaRPr lang="hu-H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E8E52B-30CB-F8A4-A579-B51F8D6D0A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86703" y="795338"/>
            <a:ext cx="4418595" cy="5275262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https://www.dropbox.com/request/Gu7L71UybY71o0JD1B8v</a:t>
            </a:r>
          </a:p>
        </p:txBody>
      </p:sp>
    </p:spTree>
    <p:extLst>
      <p:ext uri="{BB962C8B-B14F-4D97-AF65-F5344CB8AC3E}">
        <p14:creationId xmlns:p14="http://schemas.microsoft.com/office/powerpoint/2010/main" val="428278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Submission</a:t>
            </a:r>
            <a:r>
              <a:rPr lang="hu-HU" dirty="0"/>
              <a:t> – The </a:t>
            </a:r>
            <a:r>
              <a:rPr lang="hu-HU" dirty="0" err="1"/>
              <a:t>admin</a:t>
            </a:r>
            <a:r>
              <a:rPr lang="hu-HU" dirty="0"/>
              <a:t> </a:t>
            </a:r>
            <a:r>
              <a:rPr lang="hu-HU" dirty="0" err="1"/>
              <a:t>worksheet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https://docs.google.com/spreadsheets/d/1AptJkoWuSfBixNhPiiS24JBFy9d99CvYxWpXpnpTf4w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83F2AC-826C-BA00-19AD-FFA5739386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3263" y="1749123"/>
            <a:ext cx="10785475" cy="3367691"/>
          </a:xfr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202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Submission</a:t>
            </a:r>
            <a:r>
              <a:rPr lang="hu-HU" dirty="0"/>
              <a:t> </a:t>
            </a:r>
            <a:r>
              <a:rPr lang="hu-HU" dirty="0" err="1"/>
              <a:t>setup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796A8-CE17-12F6-D570-8DFFB552B1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49524" y="795338"/>
            <a:ext cx="5292953" cy="5432425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F380AB-F769-F315-D203-9388C21CC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357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6025" y="3023118"/>
            <a:ext cx="4739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0">
                <a:latin typeface="+mj-lt"/>
              </a:rPr>
              <a:t>Thank You</a:t>
            </a:r>
            <a:endParaRPr lang="en-US" sz="48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022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AD638-0C8A-FC4D-BA18-065AB7BC8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 err="1"/>
              <a:t>Personal</a:t>
            </a:r>
            <a:r>
              <a:rPr lang="hu-HU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1857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After</a:t>
            </a:r>
            <a:r>
              <a:rPr lang="hu-HU" dirty="0"/>
              <a:t> the last session, every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 data </a:t>
            </a:r>
            <a:r>
              <a:rPr lang="hu-HU" dirty="0" err="1"/>
              <a:t>visualization</a:t>
            </a:r>
            <a:r>
              <a:rPr lang="hu-HU" dirty="0"/>
              <a:t> project in Python</a:t>
            </a:r>
          </a:p>
          <a:p>
            <a:r>
              <a:rPr lang="hu-HU" dirty="0"/>
              <a:t>The project </a:t>
            </a:r>
            <a:r>
              <a:rPr lang="hu-HU" dirty="0" err="1"/>
              <a:t>consists</a:t>
            </a:r>
            <a:r>
              <a:rPr lang="hu-HU" dirty="0"/>
              <a:t> of a </a:t>
            </a:r>
            <a:r>
              <a:rPr lang="hu-HU" dirty="0" err="1"/>
              <a:t>Jupyter</a:t>
            </a:r>
            <a:r>
              <a:rPr lang="hu-HU" dirty="0"/>
              <a:t> notebook</a:t>
            </a:r>
          </a:p>
          <a:p>
            <a:pPr lvl="1"/>
            <a:r>
              <a:rPr lang="hu-HU" dirty="0" err="1"/>
              <a:t>Code</a:t>
            </a:r>
            <a:r>
              <a:rPr lang="hu-HU" dirty="0"/>
              <a:t>, </a:t>
            </a:r>
            <a:r>
              <a:rPr lang="hu-HU" dirty="0" err="1"/>
              <a:t>charts</a:t>
            </a:r>
            <a:r>
              <a:rPr lang="hu-HU" dirty="0"/>
              <a:t> and </a:t>
            </a:r>
            <a:r>
              <a:rPr lang="hu-HU" dirty="0" err="1"/>
              <a:t>documentation</a:t>
            </a:r>
            <a:r>
              <a:rPr lang="hu-HU" dirty="0"/>
              <a:t> in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place</a:t>
            </a:r>
            <a:endParaRPr lang="hu-HU" dirty="0"/>
          </a:p>
          <a:p>
            <a:pPr lvl="1"/>
            <a:r>
              <a:rPr lang="hu-HU" dirty="0" err="1"/>
              <a:t>Please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Plotly</a:t>
            </a:r>
            <a:r>
              <a:rPr lang="hu-HU" dirty="0"/>
              <a:t> Express and </a:t>
            </a:r>
            <a:r>
              <a:rPr lang="hu-HU" dirty="0" err="1"/>
              <a:t>Dash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charts</a:t>
            </a:r>
            <a:r>
              <a:rPr lang="hu-HU" dirty="0"/>
              <a:t> and </a:t>
            </a:r>
            <a:r>
              <a:rPr lang="hu-HU" dirty="0" err="1"/>
              <a:t>dashboards</a:t>
            </a:r>
            <a:endParaRPr lang="hu-HU" dirty="0"/>
          </a:p>
          <a:p>
            <a:r>
              <a:rPr lang="hu-HU" dirty="0"/>
              <a:t>The </a:t>
            </a:r>
            <a:r>
              <a:rPr lang="hu-HU" dirty="0" err="1"/>
              <a:t>tasks</a:t>
            </a:r>
            <a:r>
              <a:rPr lang="hu-HU" dirty="0"/>
              <a:t> </a:t>
            </a:r>
            <a:r>
              <a:rPr lang="hu-HU" dirty="0" err="1"/>
              <a:t>typically</a:t>
            </a:r>
            <a:r>
              <a:rPr lang="hu-HU" dirty="0"/>
              <a:t> </a:t>
            </a:r>
            <a:r>
              <a:rPr lang="hu-HU" dirty="0" err="1"/>
              <a:t>include</a:t>
            </a:r>
            <a:endParaRPr lang="hu-HU" dirty="0"/>
          </a:p>
          <a:p>
            <a:pPr lvl="1"/>
            <a:r>
              <a:rPr lang="hu-HU" dirty="0" err="1"/>
              <a:t>Selecting</a:t>
            </a:r>
            <a:r>
              <a:rPr lang="hu-HU" dirty="0"/>
              <a:t> a dataset</a:t>
            </a:r>
          </a:p>
          <a:p>
            <a:pPr lvl="1"/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nice</a:t>
            </a:r>
            <a:r>
              <a:rPr lang="hu-HU" dirty="0"/>
              <a:t> </a:t>
            </a:r>
            <a:r>
              <a:rPr lang="hu-HU" dirty="0" err="1"/>
              <a:t>chart</a:t>
            </a:r>
            <a:r>
              <a:rPr lang="en-GB" dirty="0"/>
              <a:t>s</a:t>
            </a:r>
            <a:r>
              <a:rPr lang="hu-HU" dirty="0"/>
              <a:t> (</a:t>
            </a:r>
            <a:r>
              <a:rPr lang="en-GB" dirty="0"/>
              <a:t>at l</a:t>
            </a:r>
            <a:r>
              <a:rPr lang="hu-HU" dirty="0"/>
              <a:t>a</a:t>
            </a:r>
            <a:r>
              <a:rPr lang="en-GB" dirty="0" err="1"/>
              <a:t>st</a:t>
            </a:r>
            <a:r>
              <a:rPr lang="en-GB" dirty="0"/>
              <a:t> one</a:t>
            </a:r>
            <a:r>
              <a:rPr lang="hu-HU" dirty="0"/>
              <a:t> </a:t>
            </a:r>
            <a:r>
              <a:rPr lang="en-GB" dirty="0"/>
              <a:t>needed, you can also create two</a:t>
            </a:r>
            <a:r>
              <a:rPr lang="hu-HU" dirty="0"/>
              <a:t>)</a:t>
            </a:r>
            <a:r>
              <a:rPr lang="en-GB" dirty="0"/>
              <a:t>. </a:t>
            </a:r>
          </a:p>
          <a:p>
            <a:pPr lvl="1"/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Dash</a:t>
            </a:r>
            <a:r>
              <a:rPr lang="hu-HU" dirty="0"/>
              <a:t> App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charts</a:t>
            </a:r>
            <a:r>
              <a:rPr lang="hu-HU" dirty="0"/>
              <a:t>, text </a:t>
            </a:r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controls</a:t>
            </a:r>
            <a:endParaRPr lang="hu-HU" dirty="0"/>
          </a:p>
          <a:p>
            <a:pPr lvl="1"/>
            <a:r>
              <a:rPr lang="en-GB" dirty="0"/>
              <a:t>Format the chart(s) </a:t>
            </a:r>
            <a:r>
              <a:rPr lang="en-GB" dirty="0" err="1"/>
              <a:t>accorcing</a:t>
            </a:r>
            <a:r>
              <a:rPr lang="en-GB" dirty="0"/>
              <a:t> to the </a:t>
            </a:r>
            <a:r>
              <a:rPr lang="en-GB" dirty="0" err="1"/>
              <a:t>dataviz</a:t>
            </a:r>
            <a:r>
              <a:rPr lang="en-GB" dirty="0"/>
              <a:t> best practices</a:t>
            </a:r>
            <a:endParaRPr lang="hu-HU" dirty="0"/>
          </a:p>
          <a:p>
            <a:pPr lvl="1"/>
            <a:r>
              <a:rPr lang="en-GB" dirty="0"/>
              <a:t>Make sure that the interactivity works as expected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85295-918E-4E07-A829-645BE3622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6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a dataset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good dataset will have</a:t>
            </a:r>
          </a:p>
          <a:p>
            <a:pPr lvl="1"/>
            <a:r>
              <a:rPr lang="en-US" dirty="0"/>
              <a:t> A few categorical variables used in charts and/or for filtering</a:t>
            </a:r>
          </a:p>
          <a:p>
            <a:pPr lvl="1"/>
            <a:r>
              <a:rPr lang="en-US" dirty="0"/>
              <a:t>A few numerical variables </a:t>
            </a:r>
          </a:p>
          <a:p>
            <a:pPr lvl="1"/>
            <a:r>
              <a:rPr lang="en-US" dirty="0"/>
              <a:t>A date variable for trend charts</a:t>
            </a:r>
          </a:p>
          <a:p>
            <a:r>
              <a:rPr lang="en-US" dirty="0"/>
              <a:t>Suggestion: the Maven Analytics Playground</a:t>
            </a:r>
          </a:p>
          <a:p>
            <a:pPr lvl="1"/>
            <a:r>
              <a:rPr lang="en-US" dirty="0"/>
              <a:t>It has a number of good quality datasets</a:t>
            </a:r>
          </a:p>
          <a:p>
            <a:pPr lvl="1"/>
            <a:r>
              <a:rPr lang="en-US" dirty="0"/>
              <a:t>Filter for datasets where</a:t>
            </a:r>
          </a:p>
          <a:p>
            <a:pPr lvl="2"/>
            <a:r>
              <a:rPr lang="en-US" dirty="0"/>
              <a:t>Data Structure: Single Table</a:t>
            </a:r>
          </a:p>
          <a:p>
            <a:pPr lvl="2"/>
            <a:r>
              <a:rPr lang="en-US" dirty="0"/>
              <a:t>Access Type: Free 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635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332EA1-3631-4404-98B2-5057712467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12563" y="795338"/>
            <a:ext cx="7766875" cy="5275262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2480F-B199-4B3C-D9E1-E67C3072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Maven </a:t>
            </a:r>
            <a:r>
              <a:rPr lang="en-GB"/>
              <a:t>Analytics Playground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531E8-5271-40E2-D021-67E8B5DF51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https://www.mavenanalytics.io/data-playground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95F17C-A046-2A43-0903-175AB24654BC}"/>
              </a:ext>
            </a:extLst>
          </p:cNvPr>
          <p:cNvSpPr/>
          <p:nvPr/>
        </p:nvSpPr>
        <p:spPr>
          <a:xfrm>
            <a:off x="2414016" y="1101063"/>
            <a:ext cx="2779776" cy="34460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5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your dataset</a:t>
            </a:r>
            <a:endParaRPr lang="hu-H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B0E94D-D83B-5323-4485-16371972C5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37" y="795226"/>
            <a:ext cx="11033361" cy="5275373"/>
          </a:xfrm>
        </p:spPr>
        <p:txBody>
          <a:bodyPr>
            <a:normAutofit/>
          </a:bodyPr>
          <a:lstStyle/>
          <a:p>
            <a:r>
              <a:rPr lang="en-US" dirty="0"/>
              <a:t>The recommended way is to use </a:t>
            </a:r>
            <a:r>
              <a:rPr lang="en-US" dirty="0" err="1"/>
              <a:t>Github</a:t>
            </a:r>
            <a:r>
              <a:rPr lang="en-US" dirty="0"/>
              <a:t> to host your data file and load it from there in your notebook</a:t>
            </a:r>
          </a:p>
          <a:p>
            <a:r>
              <a:rPr lang="en-US" dirty="0"/>
              <a:t>You can use our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It contains a few Maven Analytics datasets you can directly load</a:t>
            </a:r>
          </a:p>
          <a:p>
            <a:pPr lvl="1"/>
            <a:r>
              <a:rPr lang="en-US" dirty="0"/>
              <a:t>Links are listed on the </a:t>
            </a:r>
            <a:r>
              <a:rPr lang="en-US" b="1" dirty="0"/>
              <a:t>Datasets</a:t>
            </a:r>
            <a:r>
              <a:rPr lang="en-US" dirty="0"/>
              <a:t> worksheet of the Admin workbook in the </a:t>
            </a:r>
            <a:r>
              <a:rPr lang="en-US" dirty="0" err="1"/>
              <a:t>Github</a:t>
            </a:r>
            <a:r>
              <a:rPr lang="en-US" dirty="0"/>
              <a:t> URL column</a:t>
            </a:r>
            <a:endParaRPr lang="hu-HU" dirty="0"/>
          </a:p>
          <a:p>
            <a:pPr lvl="1"/>
            <a:r>
              <a:rPr lang="en-US" dirty="0"/>
              <a:t>Use the link to access the dataset from the notebook - </a:t>
            </a:r>
            <a:r>
              <a:rPr lang="en-US" dirty="0" err="1"/>
              <a:t>pd.read_csv</a:t>
            </a:r>
            <a:r>
              <a:rPr lang="en-US" dirty="0"/>
              <a:t>( link)</a:t>
            </a:r>
          </a:p>
          <a:p>
            <a:r>
              <a:rPr lang="en-US" dirty="0"/>
              <a:t>You can also use your own repo with any dataset</a:t>
            </a:r>
          </a:p>
          <a:p>
            <a:pPr lvl="1"/>
            <a:r>
              <a:rPr lang="en-US" dirty="0"/>
              <a:t>Upload your dataset to your </a:t>
            </a:r>
            <a:r>
              <a:rPr lang="en-US" b="1" i="1" dirty="0"/>
              <a:t>public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Navigate to your dataset and use the Raw button the get the link to the file</a:t>
            </a:r>
          </a:p>
          <a:p>
            <a:pPr lvl="1"/>
            <a:r>
              <a:rPr lang="en-US" dirty="0"/>
              <a:t>Use the link to access the dataset from the notebook - </a:t>
            </a:r>
            <a:r>
              <a:rPr lang="en-US" dirty="0" err="1"/>
              <a:t>pd.read_csv</a:t>
            </a:r>
            <a:r>
              <a:rPr lang="en-US" dirty="0"/>
              <a:t>( link)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DD7CD-3017-A1F6-04E2-571D55F4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98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9A63-B55B-4F9D-7A79-7B3C2A1B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datasets from our repo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8D305EE-38B1-4792-BD7F-5D75C1A88C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09650" y="1042194"/>
            <a:ext cx="10172700" cy="4781550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C27AF-CF2C-1B69-3EA6-BE926A16E1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https://docs.google.com/spreadsheets/d/1AptJkoWuSfBixNhPiiS24JBFy9d99CvYxWpXpnpTf4w</a:t>
            </a:r>
          </a:p>
        </p:txBody>
      </p:sp>
    </p:spTree>
    <p:extLst>
      <p:ext uri="{BB962C8B-B14F-4D97-AF65-F5344CB8AC3E}">
        <p14:creationId xmlns:p14="http://schemas.microsoft.com/office/powerpoint/2010/main" val="86216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your own dataset and repo</a:t>
            </a:r>
            <a:endParaRPr lang="hu-H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DD7CD-3017-A1F6-04E2-571D55F4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Navigate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in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Github</a:t>
            </a:r>
            <a:r>
              <a:rPr lang="hu-HU" dirty="0"/>
              <a:t> </a:t>
            </a:r>
            <a:r>
              <a:rPr lang="hu-HU" dirty="0" err="1"/>
              <a:t>repo</a:t>
            </a:r>
            <a:r>
              <a:rPr lang="hu-HU" dirty="0"/>
              <a:t> and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i="1" dirty="0" err="1"/>
              <a:t>Raw</a:t>
            </a:r>
            <a:r>
              <a:rPr lang="hu-HU" b="1" i="1" dirty="0"/>
              <a:t> </a:t>
            </a:r>
            <a:r>
              <a:rPr lang="hu-HU" b="1" i="1" dirty="0" err="1"/>
              <a:t>button</a:t>
            </a:r>
            <a:endParaRPr lang="en-GB" b="1" i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8720E0-A3F6-AB8F-7874-73D30310F1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56760" y="795338"/>
            <a:ext cx="8878481" cy="5275262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E633D6-96CB-89CB-C4D6-9435FE2745A6}"/>
              </a:ext>
            </a:extLst>
          </p:cNvPr>
          <p:cNvSpPr/>
          <p:nvPr/>
        </p:nvSpPr>
        <p:spPr>
          <a:xfrm>
            <a:off x="7981122" y="3496464"/>
            <a:ext cx="795130" cy="43943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312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1140C5-910E-78B6-D1F2-EC2231F7C3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56760" y="795338"/>
            <a:ext cx="8878481" cy="5275262"/>
          </a:xfr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your own dataset and repo</a:t>
            </a:r>
            <a:endParaRPr lang="hu-H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7DD7CD-3017-A1F6-04E2-571D55F4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 err="1"/>
              <a:t>Note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raw</a:t>
            </a:r>
            <a:r>
              <a:rPr lang="hu-HU" dirty="0"/>
              <a:t> URL:</a:t>
            </a:r>
          </a:p>
          <a:p>
            <a:r>
              <a:rPr lang="en-GB" dirty="0"/>
              <a:t>https://raw.githubusercontent.com/bencearato/data/master/penguins_cleaned.csv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F51431-2ACE-C79A-31BA-6164DBB12B67}"/>
              </a:ext>
            </a:extLst>
          </p:cNvPr>
          <p:cNvSpPr/>
          <p:nvPr/>
        </p:nvSpPr>
        <p:spPr>
          <a:xfrm>
            <a:off x="2532807" y="987229"/>
            <a:ext cx="3398655" cy="33177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7547008"/>
      </p:ext>
    </p:extLst>
  </p:cSld>
  <p:clrMapOvr>
    <a:masterClrMapping/>
  </p:clrMapOvr>
</p:sld>
</file>

<file path=ppt/theme/theme1.xml><?xml version="1.0" encoding="utf-8"?>
<a:theme xmlns:a="http://schemas.openxmlformats.org/drawingml/2006/main" name="BIC altered Title slides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6.potx" id="{2B3EED50-9FD9-42BC-8FAE-2C12F0A1C968}" vid="{74B0361E-346A-46F5-A2AC-C1AA2FAB65F8}"/>
    </a:ext>
  </a:extLst>
</a:theme>
</file>

<file path=ppt/theme/theme2.xml><?xml version="1.0" encoding="utf-8"?>
<a:theme xmlns:a="http://schemas.openxmlformats.org/drawingml/2006/main" name="BIC theme - wide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theme - wide" id="{C122EB18-EF3F-401C-B1F5-AAC0482B22DB}" vid="{CFF3FD93-6F42-46C2-B0FF-1C0F16114563}"/>
    </a:ext>
  </a:extLst>
</a:theme>
</file>

<file path=ppt/theme/theme3.xml><?xml version="1.0" encoding="utf-8"?>
<a:theme xmlns:a="http://schemas.openxmlformats.org/drawingml/2006/main" name="1_BIC altered Title slides">
  <a:themeElements>
    <a:clrScheme name="BIC colors">
      <a:dk1>
        <a:srgbClr val="000000"/>
      </a:dk1>
      <a:lt1>
        <a:srgbClr val="FFFFFF"/>
      </a:lt1>
      <a:dk2>
        <a:srgbClr val="302F2F"/>
      </a:dk2>
      <a:lt2>
        <a:srgbClr val="EADEDA"/>
      </a:lt2>
      <a:accent1>
        <a:srgbClr val="870E04"/>
      </a:accent1>
      <a:accent2>
        <a:srgbClr val="238FA6"/>
      </a:accent2>
      <a:accent3>
        <a:srgbClr val="FFC857"/>
      </a:accent3>
      <a:accent4>
        <a:srgbClr val="78BEA7"/>
      </a:accent4>
      <a:accent5>
        <a:srgbClr val="7C6C77"/>
      </a:accent5>
      <a:accent6>
        <a:srgbClr val="929292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C presentation template 3.6.potx" id="{2B3EED50-9FD9-42BC-8FAE-2C12F0A1C968}" vid="{74B0361E-346A-46F5-A2AC-C1AA2FAB65F8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904</Words>
  <Application>Microsoft Office PowerPoint</Application>
  <PresentationFormat>Widescreen</PresentationFormat>
  <Paragraphs>102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Helvetica Neue</vt:lpstr>
      <vt:lpstr>BIC altered Title slides</vt:lpstr>
      <vt:lpstr>BIC theme - wide</vt:lpstr>
      <vt:lpstr>1_BIC altered Title slides</vt:lpstr>
      <vt:lpstr>PowerPoint Presentation</vt:lpstr>
      <vt:lpstr>PowerPoint Presentation</vt:lpstr>
      <vt:lpstr>Grading</vt:lpstr>
      <vt:lpstr>Selecting a dataset</vt:lpstr>
      <vt:lpstr>Maven Analytics Playground</vt:lpstr>
      <vt:lpstr>Working with your dataset</vt:lpstr>
      <vt:lpstr>Using datasets from our repo</vt:lpstr>
      <vt:lpstr>Using your own dataset and repo</vt:lpstr>
      <vt:lpstr>Using your own dataset and repo</vt:lpstr>
      <vt:lpstr>Load a Dataset from Github</vt:lpstr>
      <vt:lpstr>Data Discovery</vt:lpstr>
      <vt:lpstr>Creating your notebook – the chart</vt:lpstr>
      <vt:lpstr>Creating your notebook – the Dash App</vt:lpstr>
      <vt:lpstr>Submitting your work</vt:lpstr>
      <vt:lpstr>Submission</vt:lpstr>
      <vt:lpstr>Submission – The Dropbox file collector</vt:lpstr>
      <vt:lpstr>Submission – The admin worksheet</vt:lpstr>
      <vt:lpstr>Submission setup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CEU Python Dataviz  - Session 2</dc:title>
  <dc:creator>Arató Bence</dc:creator>
  <cp:lastModifiedBy>x-Arato, Bence</cp:lastModifiedBy>
  <cp:revision>190</cp:revision>
  <dcterms:created xsi:type="dcterms:W3CDTF">2020-09-30T08:47:10Z</dcterms:created>
  <dcterms:modified xsi:type="dcterms:W3CDTF">2023-12-05T07:14:34Z</dcterms:modified>
</cp:coreProperties>
</file>